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3"/>
  </p:notesMasterIdLst>
  <p:sldIdLst>
    <p:sldId id="256" r:id="rId2"/>
    <p:sldId id="327" r:id="rId3"/>
    <p:sldId id="326" r:id="rId4"/>
    <p:sldId id="354" r:id="rId5"/>
    <p:sldId id="315" r:id="rId6"/>
    <p:sldId id="317" r:id="rId7"/>
    <p:sldId id="267" r:id="rId8"/>
    <p:sldId id="300" r:id="rId9"/>
    <p:sldId id="270" r:id="rId10"/>
    <p:sldId id="337" r:id="rId11"/>
    <p:sldId id="334" r:id="rId12"/>
    <p:sldId id="330" r:id="rId13"/>
    <p:sldId id="357" r:id="rId14"/>
    <p:sldId id="280" r:id="rId15"/>
    <p:sldId id="333" r:id="rId16"/>
    <p:sldId id="329" r:id="rId17"/>
    <p:sldId id="322" r:id="rId18"/>
    <p:sldId id="320" r:id="rId19"/>
    <p:sldId id="282" r:id="rId20"/>
    <p:sldId id="283" r:id="rId21"/>
    <p:sldId id="284" r:id="rId22"/>
    <p:sldId id="323" r:id="rId23"/>
    <p:sldId id="285" r:id="rId24"/>
    <p:sldId id="286" r:id="rId25"/>
    <p:sldId id="361" r:id="rId26"/>
    <p:sldId id="355" r:id="rId27"/>
    <p:sldId id="309" r:id="rId28"/>
    <p:sldId id="349" r:id="rId29"/>
    <p:sldId id="352" r:id="rId30"/>
    <p:sldId id="344" r:id="rId31"/>
    <p:sldId id="345"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06" autoAdjust="0"/>
    <p:restoredTop sz="94694"/>
  </p:normalViewPr>
  <p:slideViewPr>
    <p:cSldViewPr snapToGrid="0">
      <p:cViewPr varScale="1">
        <p:scale>
          <a:sx n="86" d="100"/>
          <a:sy n="86" d="100"/>
        </p:scale>
        <p:origin x="240" y="95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11D6-A39D-427C-A1F8-821D3D808D1C}" type="datetimeFigureOut">
              <a:rPr lang="en-US" smtClean="0"/>
              <a:t>10/27/19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E4137-9C57-4BE7-8509-9D67AAFC4A52}" type="slidenum">
              <a:rPr lang="en-US" smtClean="0"/>
              <a:t>‹#›</a:t>
            </a:fld>
            <a:endParaRPr lang="en-US" dirty="0"/>
          </a:p>
        </p:txBody>
      </p:sp>
    </p:spTree>
    <p:extLst>
      <p:ext uri="{BB962C8B-B14F-4D97-AF65-F5344CB8AC3E}">
        <p14:creationId xmlns:p14="http://schemas.microsoft.com/office/powerpoint/2010/main" val="1261519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dirty="0"/>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414076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40932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47818" y="5155854"/>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4163864"/>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447817" y="5722592"/>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data-action-lab.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985260"/>
          </a:xfrm>
          <a:prstGeom prst="rect">
            <a:avLst/>
          </a:prstGeom>
        </p:spPr>
        <p:txBody>
          <a:bodyPr vert="horz" lIns="91440" tIns="45720" rIns="91440" bIns="45720" rtlCol="0" anchor="ctr">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63CE7028-CDC2-A048-9FDF-C46CEB99E2DB}"/>
              </a:ext>
            </a:extLst>
          </p:cNvPr>
          <p:cNvPicPr/>
          <p:nvPr userDrawn="1"/>
        </p:nvPicPr>
        <p:blipFill>
          <a:blip r:embed="rId10">
            <a:extLst>
              <a:ext uri="{28A0092B-C50C-407E-A947-70E740481C1C}">
                <a14:useLocalDpi xmlns:a14="http://schemas.microsoft.com/office/drawing/2010/main" val="0"/>
              </a:ext>
            </a:extLst>
          </a:blip>
          <a:stretch>
            <a:fillRect/>
          </a:stretch>
        </p:blipFill>
        <p:spPr>
          <a:xfrm>
            <a:off x="441840" y="6455412"/>
            <a:ext cx="4097020" cy="273946"/>
          </a:xfrm>
          <a:prstGeom prst="rect">
            <a:avLst/>
          </a:prstGeom>
        </p:spPr>
      </p:pic>
      <p:pic>
        <p:nvPicPr>
          <p:cNvPr id="16" name="Picture 15">
            <a:extLst>
              <a:ext uri="{FF2B5EF4-FFF2-40B4-BE49-F238E27FC236}">
                <a16:creationId xmlns:a16="http://schemas.microsoft.com/office/drawing/2014/main" id="{FF5D9608-6046-B74F-AD6B-B49AB843FA8C}"/>
              </a:ext>
            </a:extLst>
          </p:cNvPr>
          <p:cNvPicPr>
            <a:picLocks noChangeAspect="1"/>
          </p:cNvPicPr>
          <p:nvPr userDrawn="1"/>
        </p:nvPicPr>
        <p:blipFill>
          <a:blip r:embed="rId11">
            <a:alphaModFix amt="50000"/>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17" name="TextBox 16">
            <a:extLst>
              <a:ext uri="{FF2B5EF4-FFF2-40B4-BE49-F238E27FC236}">
                <a16:creationId xmlns:a16="http://schemas.microsoft.com/office/drawing/2014/main" id="{18B58284-4A9F-8B47-93D9-EDA38991E4C1}"/>
              </a:ext>
            </a:extLst>
          </p:cNvPr>
          <p:cNvSpPr txBox="1"/>
          <p:nvPr userDrawn="1"/>
        </p:nvSpPr>
        <p:spPr>
          <a:xfrm>
            <a:off x="9037320" y="6407719"/>
            <a:ext cx="2377440" cy="369332"/>
          </a:xfrm>
          <a:prstGeom prst="rect">
            <a:avLst/>
          </a:prstGeom>
          <a:noFill/>
        </p:spPr>
        <p:txBody>
          <a:bodyPr wrap="square" rtlCol="0">
            <a:spAutoFit/>
          </a:bodyPr>
          <a:lstStyle/>
          <a:p>
            <a:pPr algn="r"/>
            <a:r>
              <a:rPr lang="en-US" dirty="0">
                <a:solidFill>
                  <a:srgbClr val="B3B3B3"/>
                </a:solidFill>
                <a:hlinkClick r:id="rId12">
                  <a:extLst>
                    <a:ext uri="{A12FA001-AC4F-418D-AE19-62706E023703}">
                      <ahyp:hlinkClr xmlns:ahyp="http://schemas.microsoft.com/office/drawing/2018/hyperlinkcolor" val="tx"/>
                    </a:ext>
                  </a:extLst>
                </a:hlinkClick>
              </a:rPr>
              <a:t>data-action-lab.com</a:t>
            </a:r>
            <a:endParaRPr lang="en-US" dirty="0">
              <a:solidFill>
                <a:srgbClr val="B3B3B3"/>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data-action-lab.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 Information Architecture</a:t>
            </a:r>
          </a:p>
        </p:txBody>
      </p:sp>
      <p:sp>
        <p:nvSpPr>
          <p:cNvPr id="3" name="Subtitle 2"/>
          <p:cNvSpPr>
            <a:spLocks noGrp="1"/>
          </p:cNvSpPr>
          <p:nvPr>
            <p:ph type="subTitle" idx="1"/>
          </p:nvPr>
        </p:nvSpPr>
        <p:spPr/>
        <p:txBody>
          <a:bodyPr/>
          <a:lstStyle/>
          <a:p>
            <a:r>
              <a:rPr lang="en-US" dirty="0"/>
              <a:t>SETTING THE STAGE</a:t>
            </a:r>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441840" y="6455225"/>
            <a:ext cx="4097020" cy="27432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76620" y="6455225"/>
            <a:ext cx="274320" cy="274320"/>
          </a:xfrm>
          <a:prstGeom prst="rect">
            <a:avLst/>
          </a:prstGeom>
        </p:spPr>
      </p:pic>
      <p:sp>
        <p:nvSpPr>
          <p:cNvPr id="6" name="TextBox 5"/>
          <p:cNvSpPr txBox="1"/>
          <p:nvPr/>
        </p:nvSpPr>
        <p:spPr>
          <a:xfrm>
            <a:off x="9037320" y="6407719"/>
            <a:ext cx="2377440" cy="369332"/>
          </a:xfrm>
          <a:prstGeom prst="rect">
            <a:avLst/>
          </a:prstGeom>
          <a:noFill/>
        </p:spPr>
        <p:txBody>
          <a:bodyPr wrap="square" rtlCol="0">
            <a:spAutoFit/>
          </a:bodyPr>
          <a:lstStyle/>
          <a:p>
            <a:pPr algn="r"/>
            <a:r>
              <a:rPr lang="en-US" dirty="0">
                <a:hlinkClick r:id="rId4"/>
              </a:rPr>
              <a:t>data-action-lab.com</a:t>
            </a:r>
            <a:endParaRPr lang="en-US" dirty="0"/>
          </a:p>
        </p:txBody>
      </p:sp>
    </p:spTree>
    <p:extLst>
      <p:ext uri="{BB962C8B-B14F-4D97-AF65-F5344CB8AC3E}">
        <p14:creationId xmlns:p14="http://schemas.microsoft.com/office/powerpoint/2010/main" val="42415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Relationships Within Systems</a:t>
            </a:r>
          </a:p>
        </p:txBody>
      </p:sp>
      <p:sp>
        <p:nvSpPr>
          <p:cNvPr id="5" name="Content Placeholder 4"/>
          <p:cNvSpPr>
            <a:spLocks noGrp="1"/>
          </p:cNvSpPr>
          <p:nvPr>
            <p:ph idx="1"/>
          </p:nvPr>
        </p:nvSpPr>
        <p:spPr>
          <a:xfrm>
            <a:off x="469124" y="2001616"/>
            <a:ext cx="5302348" cy="2834931"/>
          </a:xfrm>
        </p:spPr>
        <p:txBody>
          <a:bodyPr/>
          <a:lstStyle/>
          <a:p>
            <a:pPr marL="342900" indent="-342900">
              <a:buFont typeface="Wingdings" charset="2"/>
              <a:buChar char="§"/>
            </a:pPr>
            <a:r>
              <a:rPr lang="en-US" dirty="0"/>
              <a:t>some fundamental relationships: </a:t>
            </a:r>
          </a:p>
          <a:p>
            <a:pPr marL="972900" lvl="1" indent="-342900">
              <a:buFont typeface="Wingdings" charset="2"/>
              <a:buChar char="§"/>
            </a:pPr>
            <a:r>
              <a:rPr lang="en-US" dirty="0"/>
              <a:t>part-whole</a:t>
            </a:r>
          </a:p>
          <a:p>
            <a:pPr marL="972900" lvl="1" indent="-342900">
              <a:buFont typeface="Wingdings" charset="2"/>
              <a:buChar char="§"/>
            </a:pPr>
            <a:r>
              <a:rPr lang="en-US" dirty="0"/>
              <a:t>is-a</a:t>
            </a:r>
          </a:p>
          <a:p>
            <a:pPr marL="972900" lvl="1" indent="-342900">
              <a:buFont typeface="Wingdings" charset="2"/>
              <a:buChar char="§"/>
            </a:pPr>
            <a:r>
              <a:rPr lang="en-US" dirty="0"/>
              <a:t>is-a-type-of</a:t>
            </a:r>
          </a:p>
          <a:p>
            <a:pPr marL="972900" lvl="1" indent="-342900">
              <a:buFont typeface="Wingdings" charset="2"/>
              <a:buChar char="§"/>
            </a:pPr>
            <a:r>
              <a:rPr lang="en-US" dirty="0"/>
              <a:t>cardinality (one-to-one, one-to-many, many-to-many)</a:t>
            </a:r>
          </a:p>
        </p:txBody>
      </p:sp>
      <p:sp>
        <p:nvSpPr>
          <p:cNvPr id="6" name="Content Placeholder 4"/>
          <p:cNvSpPr txBox="1">
            <a:spLocks/>
          </p:cNvSpPr>
          <p:nvPr/>
        </p:nvSpPr>
        <p:spPr>
          <a:xfrm>
            <a:off x="6050367" y="1902007"/>
            <a:ext cx="5824108" cy="2822498"/>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42900" indent="-342900">
              <a:buFont typeface="Wingdings" charset="2"/>
              <a:buChar char="§"/>
            </a:pPr>
            <a:r>
              <a:rPr lang="en-US" dirty="0"/>
              <a:t>some more object specific relationships: </a:t>
            </a:r>
          </a:p>
          <a:p>
            <a:pPr marL="972900" lvl="1" indent="-342900">
              <a:buFont typeface="Wingdings" charset="2"/>
              <a:buChar char="§"/>
            </a:pPr>
            <a:r>
              <a:rPr lang="en-US" dirty="0"/>
              <a:t>ownership,</a:t>
            </a:r>
          </a:p>
          <a:p>
            <a:pPr marL="972900" lvl="1" indent="-342900">
              <a:buFont typeface="Wingdings" charset="2"/>
              <a:buChar char="§"/>
            </a:pPr>
            <a:r>
              <a:rPr lang="en-US" dirty="0"/>
              <a:t>social relationships</a:t>
            </a:r>
          </a:p>
          <a:p>
            <a:pPr marL="972900" lvl="1" indent="-342900">
              <a:buFont typeface="Wingdings" charset="2"/>
              <a:buChar char="§"/>
            </a:pPr>
            <a:r>
              <a:rPr lang="en-US" dirty="0"/>
              <a:t>becomes,</a:t>
            </a:r>
          </a:p>
          <a:p>
            <a:pPr marL="972900" lvl="1" indent="-342900">
              <a:buFont typeface="Wingdings" charset="2"/>
              <a:buChar char="§"/>
            </a:pPr>
            <a:r>
              <a:rPr lang="en-US" dirty="0"/>
              <a:t>leads-to</a:t>
            </a:r>
          </a:p>
        </p:txBody>
      </p:sp>
      <p:sp>
        <p:nvSpPr>
          <p:cNvPr id="2" name="Rectangle 1"/>
          <p:cNvSpPr/>
          <p:nvPr/>
        </p:nvSpPr>
        <p:spPr>
          <a:xfrm>
            <a:off x="3885005" y="5303397"/>
            <a:ext cx="803149" cy="61623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6091974" y="4876905"/>
            <a:ext cx="803149" cy="61623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6076273" y="5944327"/>
            <a:ext cx="803149" cy="61623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7981419" y="4917261"/>
            <a:ext cx="803149" cy="61623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a:off x="7965717" y="5947337"/>
            <a:ext cx="803149" cy="61623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Arrow Connector 10"/>
          <p:cNvCxnSpPr>
            <a:endCxn id="7" idx="1"/>
          </p:cNvCxnSpPr>
          <p:nvPr/>
        </p:nvCxnSpPr>
        <p:spPr>
          <a:xfrm flipV="1">
            <a:off x="4520052" y="5185025"/>
            <a:ext cx="1571922" cy="4171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endCxn id="8" idx="1"/>
          </p:cNvCxnSpPr>
          <p:nvPr/>
        </p:nvCxnSpPr>
        <p:spPr>
          <a:xfrm>
            <a:off x="4464018" y="5658200"/>
            <a:ext cx="1612255" cy="59424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stCxn id="7" idx="3"/>
            <a:endCxn id="9" idx="1"/>
          </p:cNvCxnSpPr>
          <p:nvPr/>
        </p:nvCxnSpPr>
        <p:spPr>
          <a:xfrm>
            <a:off x="6895123" y="5185025"/>
            <a:ext cx="1086296" cy="4035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1" name="Straight Arrow Connector 20"/>
          <p:cNvCxnSpPr>
            <a:stCxn id="8" idx="3"/>
            <a:endCxn id="10" idx="1"/>
          </p:cNvCxnSpPr>
          <p:nvPr/>
        </p:nvCxnSpPr>
        <p:spPr>
          <a:xfrm>
            <a:off x="6879422" y="6252447"/>
            <a:ext cx="1086295" cy="301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0208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Formal Conceptual Modelling Languages</a:t>
            </a:r>
          </a:p>
        </p:txBody>
      </p:sp>
      <p:sp>
        <p:nvSpPr>
          <p:cNvPr id="3" name="Content Placeholder 2"/>
          <p:cNvSpPr>
            <a:spLocks noGrp="1"/>
          </p:cNvSpPr>
          <p:nvPr>
            <p:ph idx="1"/>
          </p:nvPr>
        </p:nvSpPr>
        <p:spPr>
          <a:xfrm>
            <a:off x="581193" y="2180496"/>
            <a:ext cx="6323062" cy="4140767"/>
          </a:xfrm>
        </p:spPr>
        <p:txBody>
          <a:bodyPr/>
          <a:lstStyle/>
          <a:p>
            <a:r>
              <a:rPr lang="en-US" dirty="0"/>
              <a:t>Conceptual modelling is not an exact science – it’s more about making your internal conceptual models </a:t>
            </a:r>
            <a:r>
              <a:rPr lang="en-US" b="1" dirty="0"/>
              <a:t>explicit</a:t>
            </a:r>
            <a:r>
              <a:rPr lang="en-US" dirty="0"/>
              <a:t> and </a:t>
            </a:r>
            <a:r>
              <a:rPr lang="en-US" b="1" dirty="0"/>
              <a:t>tangible</a:t>
            </a:r>
            <a:r>
              <a:rPr lang="en-US" dirty="0"/>
              <a:t>.</a:t>
            </a:r>
            <a:endParaRPr lang="en-US" b="1" dirty="0"/>
          </a:p>
          <a:p>
            <a:r>
              <a:rPr lang="en-US" dirty="0"/>
              <a:t>It provides you with an opportunity to examine and explore your ideas and assumptions.</a:t>
            </a:r>
          </a:p>
          <a:p>
            <a:r>
              <a:rPr lang="en-US" dirty="0"/>
              <a:t>That said, various efforts have been made to formalize conceptual modelling:</a:t>
            </a:r>
          </a:p>
          <a:p>
            <a:pPr lvl="1"/>
            <a:r>
              <a:rPr lang="en-US" dirty="0"/>
              <a:t>UML – Universal Modelling Language</a:t>
            </a:r>
          </a:p>
          <a:p>
            <a:pPr lvl="1"/>
            <a:r>
              <a:rPr lang="en-US" dirty="0"/>
              <a:t>Entity Relationship (ER) Models  - but they are generally connected to relational databases</a:t>
            </a:r>
          </a:p>
        </p:txBody>
      </p:sp>
      <p:pic>
        <p:nvPicPr>
          <p:cNvPr id="4" name="Picture 3"/>
          <p:cNvPicPr>
            <a:picLocks noChangeAspect="1"/>
          </p:cNvPicPr>
          <p:nvPr/>
        </p:nvPicPr>
        <p:blipFill>
          <a:blip r:embed="rId2"/>
          <a:stretch>
            <a:fillRect/>
          </a:stretch>
        </p:blipFill>
        <p:spPr>
          <a:xfrm>
            <a:off x="6965853" y="2218172"/>
            <a:ext cx="4760471" cy="4078576"/>
          </a:xfrm>
          <a:prstGeom prst="rect">
            <a:avLst/>
          </a:prstGeom>
        </p:spPr>
      </p:pic>
    </p:spTree>
    <p:extLst>
      <p:ext uri="{BB962C8B-B14F-4D97-AF65-F5344CB8AC3E}">
        <p14:creationId xmlns:p14="http://schemas.microsoft.com/office/powerpoint/2010/main" val="2091456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Methodological Models</a:t>
            </a:r>
          </a:p>
        </p:txBody>
      </p:sp>
      <p:sp>
        <p:nvSpPr>
          <p:cNvPr id="5" name="Content Placeholder 4"/>
          <p:cNvSpPr>
            <a:spLocks noGrp="1"/>
          </p:cNvSpPr>
          <p:nvPr>
            <p:ph idx="1"/>
          </p:nvPr>
        </p:nvSpPr>
        <p:spPr>
          <a:xfrm>
            <a:off x="1010473" y="3951454"/>
            <a:ext cx="2656295" cy="467001"/>
          </a:xfrm>
          <a:ln>
            <a:solidFill>
              <a:schemeClr val="accent1"/>
            </a:solidFill>
          </a:ln>
        </p:spPr>
        <p:txBody>
          <a:bodyPr/>
          <a:lstStyle/>
          <a:p>
            <a:r>
              <a:rPr lang="en-US" dirty="0"/>
              <a:t>Conceptual Model</a:t>
            </a:r>
          </a:p>
        </p:txBody>
      </p:sp>
      <p:sp>
        <p:nvSpPr>
          <p:cNvPr id="6" name="Content Placeholder 4"/>
          <p:cNvSpPr txBox="1">
            <a:spLocks/>
          </p:cNvSpPr>
          <p:nvPr/>
        </p:nvSpPr>
        <p:spPr>
          <a:xfrm>
            <a:off x="5616647" y="2297125"/>
            <a:ext cx="3773849" cy="467001"/>
          </a:xfrm>
          <a:prstGeom prst="rect">
            <a:avLst/>
          </a:prstGeom>
        </p:spPr>
        <p:txBody>
          <a:bodyPr vert="horz" lIns="91440" tIns="45720" rIns="91440" bIns="45720" rtlCol="0" anchor="ctr">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Mathematical Model</a:t>
            </a:r>
          </a:p>
        </p:txBody>
      </p:sp>
      <p:sp>
        <p:nvSpPr>
          <p:cNvPr id="7" name="Content Placeholder 4"/>
          <p:cNvSpPr txBox="1">
            <a:spLocks/>
          </p:cNvSpPr>
          <p:nvPr/>
        </p:nvSpPr>
        <p:spPr>
          <a:xfrm>
            <a:off x="5616647" y="3048421"/>
            <a:ext cx="2656295" cy="467001"/>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Statistical Model</a:t>
            </a:r>
          </a:p>
        </p:txBody>
      </p:sp>
      <p:sp>
        <p:nvSpPr>
          <p:cNvPr id="8" name="Content Placeholder 4"/>
          <p:cNvSpPr txBox="1">
            <a:spLocks/>
          </p:cNvSpPr>
          <p:nvPr/>
        </p:nvSpPr>
        <p:spPr>
          <a:xfrm>
            <a:off x="5643838" y="3880586"/>
            <a:ext cx="5445890" cy="467001"/>
          </a:xfrm>
          <a:prstGeom prst="rect">
            <a:avLst/>
          </a:prstGeom>
        </p:spPr>
        <p:txBody>
          <a:bodyPr vert="horz" lIns="91440" tIns="45720" rIns="91440" bIns="45720" rtlCol="0" anchor="ctr">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Programmatic (Computer) Model </a:t>
            </a:r>
          </a:p>
        </p:txBody>
      </p:sp>
      <p:sp>
        <p:nvSpPr>
          <p:cNvPr id="9" name="Content Placeholder 4"/>
          <p:cNvSpPr txBox="1">
            <a:spLocks/>
          </p:cNvSpPr>
          <p:nvPr/>
        </p:nvSpPr>
        <p:spPr>
          <a:xfrm>
            <a:off x="5671029" y="5607160"/>
            <a:ext cx="4211710" cy="467001"/>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b="1" dirty="0"/>
              <a:t>Data Model </a:t>
            </a:r>
          </a:p>
        </p:txBody>
      </p:sp>
      <p:sp>
        <p:nvSpPr>
          <p:cNvPr id="10" name="Content Placeholder 4"/>
          <p:cNvSpPr txBox="1">
            <a:spLocks/>
          </p:cNvSpPr>
          <p:nvPr/>
        </p:nvSpPr>
        <p:spPr>
          <a:xfrm>
            <a:off x="7397457" y="4525251"/>
            <a:ext cx="4211710" cy="948634"/>
          </a:xfrm>
          <a:prstGeom prst="rect">
            <a:avLst/>
          </a:prstGeom>
        </p:spPr>
        <p:txBody>
          <a:bodyPr vert="horz" lIns="91440" tIns="45720" rIns="91440" bIns="45720" rtlCol="0" anchor="ctr">
            <a:normAutofit lnSpcReduction="10000"/>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b="1" dirty="0"/>
              <a:t>Ontology (Knowledge Model)</a:t>
            </a:r>
          </a:p>
          <a:p>
            <a:r>
              <a:rPr lang="en-US" dirty="0"/>
              <a:t>(Simulation)</a:t>
            </a:r>
          </a:p>
        </p:txBody>
      </p:sp>
      <p:sp>
        <p:nvSpPr>
          <p:cNvPr id="2" name="Rectangle 1"/>
          <p:cNvSpPr/>
          <p:nvPr/>
        </p:nvSpPr>
        <p:spPr>
          <a:xfrm>
            <a:off x="4972490" y="1985622"/>
            <a:ext cx="6725387" cy="4418458"/>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1" name="Straight Arrow Connector 10"/>
          <p:cNvCxnSpPr>
            <a:stCxn id="5" idx="3"/>
            <a:endCxn id="2" idx="1"/>
          </p:cNvCxnSpPr>
          <p:nvPr/>
        </p:nvCxnSpPr>
        <p:spPr>
          <a:xfrm>
            <a:off x="3666768" y="4184955"/>
            <a:ext cx="1305722" cy="989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5796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 Implemented (Automated) DATA Pipeline</a:t>
            </a:r>
          </a:p>
        </p:txBody>
      </p:sp>
      <p:pic>
        <p:nvPicPr>
          <p:cNvPr id="7" name="Picture 6"/>
          <p:cNvPicPr>
            <a:picLocks noChangeAspect="1"/>
          </p:cNvPicPr>
          <p:nvPr/>
        </p:nvPicPr>
        <p:blipFill>
          <a:blip r:embed="rId2"/>
          <a:stretch>
            <a:fillRect/>
          </a:stretch>
        </p:blipFill>
        <p:spPr>
          <a:xfrm>
            <a:off x="1630924" y="3163341"/>
            <a:ext cx="8674604" cy="2878356"/>
          </a:xfrm>
          <a:prstGeom prst="rect">
            <a:avLst/>
          </a:prstGeom>
        </p:spPr>
      </p:pic>
      <p:sp>
        <p:nvSpPr>
          <p:cNvPr id="15" name="Oval 14"/>
          <p:cNvSpPr/>
          <p:nvPr/>
        </p:nvSpPr>
        <p:spPr>
          <a:xfrm>
            <a:off x="3291146" y="2969462"/>
            <a:ext cx="2253720" cy="1645741"/>
          </a:xfrm>
          <a:prstGeom prst="ellips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extBox 1"/>
          <p:cNvSpPr txBox="1"/>
          <p:nvPr/>
        </p:nvSpPr>
        <p:spPr>
          <a:xfrm>
            <a:off x="3791974" y="2468590"/>
            <a:ext cx="1300356" cy="369332"/>
          </a:xfrm>
          <a:prstGeom prst="rect">
            <a:avLst/>
          </a:prstGeom>
          <a:noFill/>
        </p:spPr>
        <p:txBody>
          <a:bodyPr wrap="none" rtlCol="0">
            <a:spAutoFit/>
          </a:bodyPr>
          <a:lstStyle/>
          <a:p>
            <a:r>
              <a:rPr lang="en-US" dirty="0">
                <a:latin typeface="Dagny OT"/>
                <a:cs typeface="Dagny OT"/>
              </a:rPr>
              <a:t>Data Model</a:t>
            </a:r>
          </a:p>
        </p:txBody>
      </p:sp>
      <p:sp>
        <p:nvSpPr>
          <p:cNvPr id="8" name="TextBox 7"/>
          <p:cNvSpPr txBox="1"/>
          <p:nvPr/>
        </p:nvSpPr>
        <p:spPr>
          <a:xfrm>
            <a:off x="7092428" y="3443853"/>
            <a:ext cx="2200755" cy="923330"/>
          </a:xfrm>
          <a:prstGeom prst="rect">
            <a:avLst/>
          </a:prstGeom>
          <a:noFill/>
        </p:spPr>
        <p:txBody>
          <a:bodyPr wrap="none" rtlCol="0">
            <a:spAutoFit/>
          </a:bodyPr>
          <a:lstStyle/>
          <a:p>
            <a:r>
              <a:rPr lang="en-US" dirty="0">
                <a:latin typeface="Dagny OT"/>
                <a:cs typeface="Dagny OT"/>
              </a:rPr>
              <a:t>Mathematical Model</a:t>
            </a:r>
          </a:p>
          <a:p>
            <a:r>
              <a:rPr lang="en-US" dirty="0">
                <a:latin typeface="Dagny OT"/>
                <a:cs typeface="Dagny OT"/>
              </a:rPr>
              <a:t>Statistical Model</a:t>
            </a:r>
          </a:p>
          <a:p>
            <a:r>
              <a:rPr lang="en-US" dirty="0">
                <a:latin typeface="Dagny OT"/>
                <a:cs typeface="Dagny OT"/>
              </a:rPr>
              <a:t>Programmatic Model</a:t>
            </a:r>
          </a:p>
        </p:txBody>
      </p:sp>
      <p:sp>
        <p:nvSpPr>
          <p:cNvPr id="9" name="Oval 8"/>
          <p:cNvSpPr/>
          <p:nvPr/>
        </p:nvSpPr>
        <p:spPr>
          <a:xfrm>
            <a:off x="6484280" y="4642384"/>
            <a:ext cx="2253720" cy="1645741"/>
          </a:xfrm>
          <a:prstGeom prst="ellips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6" name="Straight Arrow Connector 5"/>
          <p:cNvCxnSpPr/>
          <p:nvPr/>
        </p:nvCxnSpPr>
        <p:spPr>
          <a:xfrm>
            <a:off x="5491207" y="2647497"/>
            <a:ext cx="1395160" cy="769205"/>
          </a:xfrm>
          <a:prstGeom prst="straightConnector1">
            <a:avLst/>
          </a:prstGeom>
          <a:ln>
            <a:headEnd type="arrow"/>
            <a:tailEnd type="arrow"/>
          </a:ln>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6770467" y="2191666"/>
            <a:ext cx="3210294" cy="646331"/>
          </a:xfrm>
          <a:prstGeom prst="rect">
            <a:avLst/>
          </a:prstGeom>
          <a:noFill/>
        </p:spPr>
        <p:txBody>
          <a:bodyPr wrap="square" rtlCol="0">
            <a:spAutoFit/>
          </a:bodyPr>
          <a:lstStyle/>
          <a:p>
            <a:r>
              <a:rPr lang="en-US" dirty="0">
                <a:latin typeface="Dagny OT"/>
                <a:cs typeface="Dagny OT"/>
              </a:rPr>
              <a:t>Do they match? Each other? The conceptual model?</a:t>
            </a:r>
          </a:p>
        </p:txBody>
      </p:sp>
    </p:spTree>
    <p:extLst>
      <p:ext uri="{BB962C8B-B14F-4D97-AF65-F5344CB8AC3E}">
        <p14:creationId xmlns:p14="http://schemas.microsoft.com/office/powerpoint/2010/main" val="3763390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Data Modelling</a:t>
            </a:r>
          </a:p>
        </p:txBody>
      </p:sp>
      <p:sp>
        <p:nvSpPr>
          <p:cNvPr id="5" name="Content Placeholder 4"/>
          <p:cNvSpPr>
            <a:spLocks noGrp="1"/>
          </p:cNvSpPr>
          <p:nvPr>
            <p:ph idx="1"/>
          </p:nvPr>
        </p:nvSpPr>
        <p:spPr>
          <a:xfrm>
            <a:off x="491757" y="1965840"/>
            <a:ext cx="7163735" cy="4140767"/>
          </a:xfrm>
        </p:spPr>
        <p:txBody>
          <a:bodyPr/>
          <a:lstStyle/>
          <a:p>
            <a:pPr marL="342900" indent="-342900">
              <a:buFont typeface="Wingdings" charset="2"/>
              <a:buChar char="§"/>
            </a:pPr>
            <a:r>
              <a:rPr lang="en-US" dirty="0"/>
              <a:t>A data model is an abstract (logical) </a:t>
            </a:r>
            <a:r>
              <a:rPr lang="en-US" u="sng" dirty="0"/>
              <a:t>description of a system</a:t>
            </a:r>
            <a:r>
              <a:rPr lang="en-US" dirty="0"/>
              <a:t>, constructed in terms that can then be implemented as the structure of a type of data management software.</a:t>
            </a:r>
          </a:p>
          <a:p>
            <a:pPr marL="342900" indent="-342900">
              <a:buFont typeface="Wingdings" charset="2"/>
              <a:buChar char="§"/>
            </a:pPr>
            <a:r>
              <a:rPr lang="en-US" dirty="0"/>
              <a:t>You might argue that it is half way between a conceptual model and a database implementation.</a:t>
            </a:r>
          </a:p>
          <a:p>
            <a:pPr marL="342900" indent="-342900">
              <a:buFont typeface="Wingdings" charset="2"/>
              <a:buChar char="§"/>
            </a:pPr>
            <a:r>
              <a:rPr lang="en-US" dirty="0"/>
              <a:t>The data itself is about </a:t>
            </a:r>
            <a:r>
              <a:rPr lang="en-US" b="1" dirty="0"/>
              <a:t>instances</a:t>
            </a:r>
            <a:r>
              <a:rPr lang="en-US" dirty="0"/>
              <a:t> – the model is about the </a:t>
            </a:r>
            <a:r>
              <a:rPr lang="en-US" b="1" dirty="0"/>
              <a:t>object types</a:t>
            </a:r>
            <a:r>
              <a:rPr lang="en-US" dirty="0"/>
              <a:t>.</a:t>
            </a:r>
            <a:endParaRPr lang="en-US" b="1" dirty="0"/>
          </a:p>
          <a:p>
            <a:pPr marL="342900" indent="-342900">
              <a:buFont typeface="Wingdings" charset="2"/>
              <a:buChar char="§"/>
            </a:pPr>
            <a:r>
              <a:rPr lang="en-US" dirty="0"/>
              <a:t>There is another option that is worth considering on this front – </a:t>
            </a:r>
            <a:r>
              <a:rPr lang="en-US" b="1" dirty="0"/>
              <a:t>ontologies</a:t>
            </a:r>
            <a:r>
              <a:rPr lang="en-US" dirty="0"/>
              <a:t>.</a:t>
            </a:r>
            <a:endParaRPr lang="en-US" b="1" dirty="0"/>
          </a:p>
        </p:txBody>
      </p:sp>
      <p:pic>
        <p:nvPicPr>
          <p:cNvPr id="2" name="Picture 1"/>
          <p:cNvPicPr>
            <a:picLocks noChangeAspect="1"/>
          </p:cNvPicPr>
          <p:nvPr/>
        </p:nvPicPr>
        <p:blipFill>
          <a:blip r:embed="rId2"/>
          <a:stretch>
            <a:fillRect/>
          </a:stretch>
        </p:blipFill>
        <p:spPr>
          <a:xfrm>
            <a:off x="7965039" y="2343390"/>
            <a:ext cx="3668622" cy="3971244"/>
          </a:xfrm>
          <a:prstGeom prst="rect">
            <a:avLst/>
          </a:prstGeom>
        </p:spPr>
      </p:pic>
    </p:spTree>
    <p:extLst>
      <p:ext uri="{BB962C8B-B14F-4D97-AF65-F5344CB8AC3E}">
        <p14:creationId xmlns:p14="http://schemas.microsoft.com/office/powerpoint/2010/main" val="12513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Ontology – Knowledge Model</a:t>
            </a:r>
          </a:p>
        </p:txBody>
      </p:sp>
      <p:sp>
        <p:nvSpPr>
          <p:cNvPr id="3" name="Content Placeholder 2"/>
          <p:cNvSpPr>
            <a:spLocks noGrp="1"/>
          </p:cNvSpPr>
          <p:nvPr>
            <p:ph idx="1"/>
          </p:nvPr>
        </p:nvSpPr>
        <p:spPr>
          <a:xfrm>
            <a:off x="581192" y="1965840"/>
            <a:ext cx="7503581" cy="4140767"/>
          </a:xfrm>
        </p:spPr>
        <p:txBody>
          <a:bodyPr/>
          <a:lstStyle/>
          <a:p>
            <a:pPr marL="342900" indent="-342900">
              <a:buFont typeface="Wingdings" charset="2"/>
              <a:buChar char="§"/>
            </a:pPr>
            <a:r>
              <a:rPr lang="en-US" dirty="0"/>
              <a:t>A structured, machine-readable collection of </a:t>
            </a:r>
            <a:r>
              <a:rPr lang="en-US" b="1" dirty="0"/>
              <a:t>facts</a:t>
            </a:r>
            <a:r>
              <a:rPr lang="en-US" dirty="0"/>
              <a:t> about a domain.</a:t>
            </a:r>
          </a:p>
          <a:p>
            <a:pPr marL="342900" indent="-342900">
              <a:buFont typeface="Wingdings" charset="2"/>
              <a:buChar char="§"/>
            </a:pPr>
            <a:r>
              <a:rPr lang="en-US" dirty="0"/>
              <a:t>Motivated by a desire to create increasingly machine readable but still conceptually sophisticated data. </a:t>
            </a:r>
          </a:p>
          <a:p>
            <a:pPr marL="342900" indent="-342900">
              <a:buFont typeface="Wingdings" charset="2"/>
              <a:buChar char="§"/>
            </a:pPr>
            <a:r>
              <a:rPr lang="en-US" dirty="0"/>
              <a:t>you could describe in a slightly tongue in cheek manner as 'a data model on steroids’.</a:t>
            </a:r>
          </a:p>
          <a:p>
            <a:pPr marL="342900" indent="-342900">
              <a:buFont typeface="Wingdings" charset="2"/>
              <a:buChar char="§"/>
            </a:pPr>
            <a:r>
              <a:rPr lang="en-US" dirty="0"/>
              <a:t>An attempt to get closer to the level of detail of a full conceptual model.</a:t>
            </a:r>
          </a:p>
        </p:txBody>
      </p:sp>
      <p:pic>
        <p:nvPicPr>
          <p:cNvPr id="4" name="Picture 3"/>
          <p:cNvPicPr>
            <a:picLocks noChangeAspect="1"/>
          </p:cNvPicPr>
          <p:nvPr/>
        </p:nvPicPr>
        <p:blipFill>
          <a:blip r:embed="rId2"/>
          <a:stretch>
            <a:fillRect/>
          </a:stretch>
        </p:blipFill>
        <p:spPr>
          <a:xfrm>
            <a:off x="8504354" y="2057177"/>
            <a:ext cx="2978885" cy="4361584"/>
          </a:xfrm>
          <a:prstGeom prst="rect">
            <a:avLst/>
          </a:prstGeom>
        </p:spPr>
      </p:pic>
    </p:spTree>
    <p:extLst>
      <p:ext uri="{BB962C8B-B14F-4D97-AF65-F5344CB8AC3E}">
        <p14:creationId xmlns:p14="http://schemas.microsoft.com/office/powerpoint/2010/main" val="235931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Metadata To Provide Context</a:t>
            </a:r>
          </a:p>
        </p:txBody>
      </p:sp>
      <p:sp>
        <p:nvSpPr>
          <p:cNvPr id="3" name="Content Placeholder 2"/>
          <p:cNvSpPr>
            <a:spLocks noGrp="1"/>
          </p:cNvSpPr>
          <p:nvPr>
            <p:ph idx="1"/>
          </p:nvPr>
        </p:nvSpPr>
        <p:spPr>
          <a:xfrm>
            <a:off x="581193" y="1965840"/>
            <a:ext cx="10383334" cy="4140767"/>
          </a:xfrm>
        </p:spPr>
        <p:txBody>
          <a:bodyPr/>
          <a:lstStyle/>
          <a:p>
            <a:pPr marL="342900" indent="-342900">
              <a:buFont typeface="Wingdings" charset="2"/>
              <a:buChar char="§"/>
            </a:pPr>
            <a:r>
              <a:rPr lang="en-US" dirty="0"/>
              <a:t>We lose something when we move from our conceptual model to a specific type of model – e.g. the data or knowledge model.</a:t>
            </a:r>
          </a:p>
          <a:p>
            <a:pPr marL="342900" indent="-342900">
              <a:buFont typeface="Wingdings" charset="2"/>
              <a:buChar char="§"/>
            </a:pPr>
            <a:r>
              <a:rPr lang="en-US" dirty="0"/>
              <a:t>One way of keeping the context is to provide (hopefully rich) metadata – data </a:t>
            </a:r>
            <a:r>
              <a:rPr lang="en-US" b="1" dirty="0"/>
              <a:t>about</a:t>
            </a:r>
            <a:r>
              <a:rPr lang="en-US" dirty="0"/>
              <a:t> our data!</a:t>
            </a:r>
          </a:p>
          <a:p>
            <a:pPr marL="342900" indent="-342900">
              <a:buFont typeface="Wingdings" charset="2"/>
              <a:buChar char="§"/>
            </a:pPr>
            <a:r>
              <a:rPr lang="en-US" dirty="0"/>
              <a:t>Metadata is crucial when it comes to carrying out strategies for working across datasets.</a:t>
            </a:r>
          </a:p>
          <a:p>
            <a:pPr marL="342900" indent="-342900">
              <a:buFont typeface="Wingdings" charset="2"/>
              <a:buChar char="§"/>
            </a:pPr>
            <a:r>
              <a:rPr lang="en-US" dirty="0"/>
              <a:t>Ontologies can also play a role here!</a:t>
            </a:r>
          </a:p>
        </p:txBody>
      </p:sp>
    </p:spTree>
    <p:extLst>
      <p:ext uri="{BB962C8B-B14F-4D97-AF65-F5344CB8AC3E}">
        <p14:creationId xmlns:p14="http://schemas.microsoft.com/office/powerpoint/2010/main" val="2002662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Structured vs Unstructured Data</a:t>
            </a:r>
          </a:p>
        </p:txBody>
      </p:sp>
      <p:sp>
        <p:nvSpPr>
          <p:cNvPr id="3" name="Content Placeholder 2"/>
          <p:cNvSpPr>
            <a:spLocks noGrp="1"/>
          </p:cNvSpPr>
          <p:nvPr>
            <p:ph idx="1"/>
          </p:nvPr>
        </p:nvSpPr>
        <p:spPr>
          <a:xfrm>
            <a:off x="581192" y="2180496"/>
            <a:ext cx="7217395" cy="4140767"/>
          </a:xfrm>
        </p:spPr>
        <p:txBody>
          <a:bodyPr/>
          <a:lstStyle/>
          <a:p>
            <a:r>
              <a:rPr lang="en-US" dirty="0"/>
              <a:t>A major motivator for some of the new developments in types of databases and other data storing strategies is the increasing availability of </a:t>
            </a:r>
            <a:r>
              <a:rPr lang="en-US" b="1" dirty="0"/>
              <a:t>unstructured</a:t>
            </a:r>
            <a:r>
              <a:rPr lang="en-US" dirty="0"/>
              <a:t> data and also '</a:t>
            </a:r>
            <a:r>
              <a:rPr lang="en-US" b="1" dirty="0"/>
              <a:t>blob</a:t>
            </a:r>
            <a:r>
              <a:rPr lang="en-US" dirty="0"/>
              <a:t>' data.</a:t>
            </a:r>
          </a:p>
          <a:p>
            <a:r>
              <a:rPr lang="en-US" b="1" dirty="0"/>
              <a:t>Structured Data</a:t>
            </a:r>
            <a:r>
              <a:rPr lang="en-US" dirty="0"/>
              <a:t>: labelled, organized, discrete, structure is constrained and pre-defined</a:t>
            </a:r>
          </a:p>
          <a:p>
            <a:r>
              <a:rPr lang="en-US" b="1" dirty="0"/>
              <a:t>Unstructured Data</a:t>
            </a:r>
            <a:r>
              <a:rPr lang="en-US" dirty="0"/>
              <a:t>: not organized, no specific pre-defined structure data model – e.g. text in a document</a:t>
            </a:r>
          </a:p>
          <a:p>
            <a:r>
              <a:rPr lang="en-US" b="1" dirty="0"/>
              <a:t>Blob Data</a:t>
            </a:r>
            <a:r>
              <a:rPr lang="en-US" dirty="0"/>
              <a:t>: Binary Large Object (BLOb) – images, audio, multi-media</a:t>
            </a:r>
          </a:p>
        </p:txBody>
      </p:sp>
      <p:pic>
        <p:nvPicPr>
          <p:cNvPr id="4" name="Picture 3"/>
          <p:cNvPicPr>
            <a:picLocks noChangeAspect="1"/>
          </p:cNvPicPr>
          <p:nvPr/>
        </p:nvPicPr>
        <p:blipFill>
          <a:blip r:embed="rId2"/>
          <a:stretch>
            <a:fillRect/>
          </a:stretch>
        </p:blipFill>
        <p:spPr>
          <a:xfrm>
            <a:off x="7961451" y="2307615"/>
            <a:ext cx="3756583" cy="3756583"/>
          </a:xfrm>
          <a:prstGeom prst="rect">
            <a:avLst/>
          </a:prstGeom>
        </p:spPr>
      </p:pic>
    </p:spTree>
    <p:extLst>
      <p:ext uri="{BB962C8B-B14F-4D97-AF65-F5344CB8AC3E}">
        <p14:creationId xmlns:p14="http://schemas.microsoft.com/office/powerpoint/2010/main" val="25427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What Is Data Modelling</a:t>
            </a:r>
          </a:p>
        </p:txBody>
      </p:sp>
      <p:sp>
        <p:nvSpPr>
          <p:cNvPr id="5" name="Content Placeholder 4"/>
          <p:cNvSpPr>
            <a:spLocks noGrp="1"/>
          </p:cNvSpPr>
          <p:nvPr>
            <p:ph idx="1"/>
          </p:nvPr>
        </p:nvSpPr>
        <p:spPr>
          <a:xfrm>
            <a:off x="581192" y="2180496"/>
            <a:ext cx="9184929" cy="4140767"/>
          </a:xfrm>
        </p:spPr>
        <p:txBody>
          <a:bodyPr/>
          <a:lstStyle/>
          <a:p>
            <a:r>
              <a:rPr lang="en-US" dirty="0"/>
              <a:t>We're going to look at four different options that are currently popular in terms of fundamental </a:t>
            </a:r>
            <a:r>
              <a:rPr lang="en-US" b="1" dirty="0"/>
              <a:t>data and knowledge</a:t>
            </a:r>
            <a:r>
              <a:rPr lang="en-US" dirty="0"/>
              <a:t> modelling or structuring strategies: </a:t>
            </a:r>
          </a:p>
          <a:p>
            <a:pPr marL="342900" indent="-342900">
              <a:buFont typeface="Wingdings" pitchFamily="2" charset="2"/>
              <a:buChar char="§"/>
            </a:pPr>
            <a:r>
              <a:rPr lang="en-US" dirty="0"/>
              <a:t>key-value pairs (e.g. JSON)</a:t>
            </a:r>
          </a:p>
          <a:p>
            <a:pPr marL="342900" indent="-342900">
              <a:buFont typeface="Wingdings" pitchFamily="2" charset="2"/>
              <a:buChar char="§"/>
            </a:pPr>
            <a:r>
              <a:rPr lang="en-US" dirty="0"/>
              <a:t>triples (e.g. resource description framework (RDF))</a:t>
            </a:r>
          </a:p>
          <a:p>
            <a:pPr marL="342900" indent="-342900">
              <a:buFont typeface="Wingdings" pitchFamily="2" charset="2"/>
              <a:buChar char="§"/>
            </a:pPr>
            <a:r>
              <a:rPr lang="en-US" dirty="0"/>
              <a:t>graph databases</a:t>
            </a:r>
          </a:p>
          <a:p>
            <a:pPr marL="342900" indent="-342900">
              <a:buFont typeface="Wingdings" pitchFamily="2" charset="2"/>
              <a:buChar char="§"/>
            </a:pPr>
            <a:r>
              <a:rPr lang="en-US" dirty="0"/>
              <a:t>relational databases</a:t>
            </a:r>
          </a:p>
        </p:txBody>
      </p:sp>
      <p:sp>
        <p:nvSpPr>
          <p:cNvPr id="2" name="Right Bracket 1"/>
          <p:cNvSpPr/>
          <p:nvPr/>
        </p:nvSpPr>
        <p:spPr>
          <a:xfrm>
            <a:off x="7619721" y="3828130"/>
            <a:ext cx="304074" cy="1448975"/>
          </a:xfrm>
          <a:prstGeom prst="righ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sp>
        <p:nvSpPr>
          <p:cNvPr id="3" name="TextBox 2"/>
          <p:cNvSpPr txBox="1"/>
          <p:nvPr/>
        </p:nvSpPr>
        <p:spPr>
          <a:xfrm>
            <a:off x="8227852" y="4275355"/>
            <a:ext cx="901171" cy="369332"/>
          </a:xfrm>
          <a:prstGeom prst="rect">
            <a:avLst/>
          </a:prstGeom>
          <a:noFill/>
        </p:spPr>
        <p:txBody>
          <a:bodyPr wrap="none" rtlCol="0">
            <a:spAutoFit/>
          </a:bodyPr>
          <a:lstStyle/>
          <a:p>
            <a:r>
              <a:rPr lang="en-US" dirty="0">
                <a:latin typeface="Dagny OT"/>
                <a:cs typeface="Dagny OT"/>
              </a:rPr>
              <a:t>NoSQL</a:t>
            </a:r>
          </a:p>
        </p:txBody>
      </p:sp>
    </p:spTree>
    <p:extLst>
      <p:ext uri="{BB962C8B-B14F-4D97-AF65-F5344CB8AC3E}">
        <p14:creationId xmlns:p14="http://schemas.microsoft.com/office/powerpoint/2010/main" val="784911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 value stores and triple stores</a:t>
            </a:r>
          </a:p>
        </p:txBody>
      </p:sp>
      <p:sp>
        <p:nvSpPr>
          <p:cNvPr id="3" name="Content Placeholder 2"/>
          <p:cNvSpPr>
            <a:spLocks noGrp="1"/>
          </p:cNvSpPr>
          <p:nvPr>
            <p:ph idx="1"/>
          </p:nvPr>
        </p:nvSpPr>
        <p:spPr>
          <a:xfrm>
            <a:off x="581193" y="2180496"/>
            <a:ext cx="9667868" cy="4140767"/>
          </a:xfrm>
        </p:spPr>
        <p:txBody>
          <a:bodyPr/>
          <a:lstStyle/>
          <a:p>
            <a:r>
              <a:rPr lang="en-US" dirty="0"/>
              <a:t>These are relatively unstructured ways to store data:</a:t>
            </a:r>
          </a:p>
          <a:p>
            <a:pPr marL="342900" indent="-342900">
              <a:buFont typeface="Wingdings" pitchFamily="2" charset="2"/>
              <a:buChar char="§"/>
            </a:pPr>
            <a:r>
              <a:rPr lang="en-US" b="1" dirty="0"/>
              <a:t>Key Value</a:t>
            </a:r>
            <a:r>
              <a:rPr lang="en-US" dirty="0"/>
              <a:t>: all data is simply stored as a giant list of keys and values, where the key is a name or label (possibly of an object) and the value is a value associated with this.</a:t>
            </a:r>
          </a:p>
          <a:p>
            <a:pPr marL="342900" indent="-342900">
              <a:buFont typeface="Wingdings" pitchFamily="2" charset="2"/>
              <a:buChar char="§"/>
            </a:pPr>
            <a:r>
              <a:rPr lang="en-US" b="1" dirty="0"/>
              <a:t>Triple</a:t>
            </a:r>
            <a:r>
              <a:rPr lang="en-US" dirty="0"/>
              <a:t>: Data is stored as subject – predicate – object</a:t>
            </a:r>
          </a:p>
          <a:p>
            <a:endParaRPr lang="en-US" dirty="0"/>
          </a:p>
        </p:txBody>
      </p:sp>
    </p:spTree>
    <p:extLst>
      <p:ext uri="{BB962C8B-B14F-4D97-AF65-F5344CB8AC3E}">
        <p14:creationId xmlns:p14="http://schemas.microsoft.com/office/powerpoint/2010/main" val="3874302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The (Messy) Analysis Process</a:t>
            </a:r>
          </a:p>
        </p:txBody>
      </p:sp>
      <p:grpSp>
        <p:nvGrpSpPr>
          <p:cNvPr id="6" name="Group 5"/>
          <p:cNvGrpSpPr/>
          <p:nvPr/>
        </p:nvGrpSpPr>
        <p:grpSpPr>
          <a:xfrm>
            <a:off x="838200" y="2094191"/>
            <a:ext cx="1718269" cy="1735800"/>
            <a:chOff x="753626" y="1690688"/>
            <a:chExt cx="1718269" cy="1735800"/>
          </a:xfrm>
        </p:grpSpPr>
        <p:sp>
          <p:nvSpPr>
            <p:cNvPr id="7" name="Rectangle 6"/>
            <p:cNvSpPr/>
            <p:nvPr/>
          </p:nvSpPr>
          <p:spPr>
            <a:xfrm>
              <a:off x="753626" y="169068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8" name="TextBox 7"/>
            <p:cNvSpPr txBox="1"/>
            <p:nvPr/>
          </p:nvSpPr>
          <p:spPr>
            <a:xfrm>
              <a:off x="753626" y="2229404"/>
              <a:ext cx="1718269" cy="646331"/>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Objective/</a:t>
              </a:r>
            </a:p>
            <a:p>
              <a:pPr algn="ctr"/>
              <a:r>
                <a:rPr lang="en-US" dirty="0">
                  <a:latin typeface="Dagny OT" panose="020B0504020201020104" pitchFamily="34" charset="0"/>
                  <a:ea typeface="Helvetica Light" charset="0"/>
                  <a:cs typeface="Helvetica Light" charset="0"/>
                </a:rPr>
                <a:t>Rationale</a:t>
              </a:r>
            </a:p>
          </p:txBody>
        </p:sp>
      </p:grpSp>
      <p:grpSp>
        <p:nvGrpSpPr>
          <p:cNvPr id="9" name="Group 8"/>
          <p:cNvGrpSpPr/>
          <p:nvPr/>
        </p:nvGrpSpPr>
        <p:grpSpPr>
          <a:xfrm>
            <a:off x="838200" y="4374159"/>
            <a:ext cx="1718269" cy="1735800"/>
            <a:chOff x="906026" y="4097163"/>
            <a:chExt cx="1718269" cy="1735800"/>
          </a:xfrm>
        </p:grpSpPr>
        <p:sp>
          <p:nvSpPr>
            <p:cNvPr id="10" name="Rectangle 9"/>
            <p:cNvSpPr/>
            <p:nvPr/>
          </p:nvSpPr>
          <p:spPr>
            <a:xfrm>
              <a:off x="906026" y="40971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11" name="TextBox 10"/>
            <p:cNvSpPr txBox="1"/>
            <p:nvPr/>
          </p:nvSpPr>
          <p:spPr>
            <a:xfrm>
              <a:off x="906026" y="4503398"/>
              <a:ext cx="1718269" cy="923330"/>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Infrastructure and Data Management</a:t>
              </a:r>
            </a:p>
          </p:txBody>
        </p:sp>
      </p:grpSp>
      <p:grpSp>
        <p:nvGrpSpPr>
          <p:cNvPr id="12" name="Group 11"/>
          <p:cNvGrpSpPr/>
          <p:nvPr/>
        </p:nvGrpSpPr>
        <p:grpSpPr>
          <a:xfrm>
            <a:off x="3770644" y="2094191"/>
            <a:ext cx="1718269" cy="1735800"/>
            <a:chOff x="3953654" y="2202263"/>
            <a:chExt cx="1718269" cy="1735800"/>
          </a:xfrm>
        </p:grpSpPr>
        <p:sp>
          <p:nvSpPr>
            <p:cNvPr id="13" name="Rectangle 12"/>
            <p:cNvSpPr/>
            <p:nvPr/>
          </p:nvSpPr>
          <p:spPr>
            <a:xfrm>
              <a:off x="3953654" y="22022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14" name="TextBox 13"/>
            <p:cNvSpPr txBox="1"/>
            <p:nvPr/>
          </p:nvSpPr>
          <p:spPr>
            <a:xfrm>
              <a:off x="3953654" y="2746998"/>
              <a:ext cx="1718269" cy="646331"/>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Data    Collection</a:t>
              </a:r>
            </a:p>
          </p:txBody>
        </p:sp>
      </p:grpSp>
      <p:grpSp>
        <p:nvGrpSpPr>
          <p:cNvPr id="15" name="Group 14"/>
          <p:cNvGrpSpPr/>
          <p:nvPr/>
        </p:nvGrpSpPr>
        <p:grpSpPr>
          <a:xfrm>
            <a:off x="3770644" y="4374159"/>
            <a:ext cx="1718269" cy="1735800"/>
            <a:chOff x="3920159" y="4428904"/>
            <a:chExt cx="1718269" cy="1735800"/>
          </a:xfrm>
        </p:grpSpPr>
        <p:sp>
          <p:nvSpPr>
            <p:cNvPr id="16" name="Rectangle 15"/>
            <p:cNvSpPr/>
            <p:nvPr/>
          </p:nvSpPr>
          <p:spPr>
            <a:xfrm>
              <a:off x="3920159" y="442890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17" name="TextBox 16"/>
            <p:cNvSpPr txBox="1"/>
            <p:nvPr/>
          </p:nvSpPr>
          <p:spPr>
            <a:xfrm>
              <a:off x="3920159" y="4973639"/>
              <a:ext cx="1718269" cy="646331"/>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Data Preparation</a:t>
              </a:r>
            </a:p>
          </p:txBody>
        </p:sp>
      </p:grpSp>
      <p:grpSp>
        <p:nvGrpSpPr>
          <p:cNvPr id="18" name="Group 17"/>
          <p:cNvGrpSpPr/>
          <p:nvPr/>
        </p:nvGrpSpPr>
        <p:grpSpPr>
          <a:xfrm>
            <a:off x="6703088" y="2094191"/>
            <a:ext cx="1718269" cy="1735800"/>
            <a:chOff x="6256959" y="2227198"/>
            <a:chExt cx="1718269" cy="1735800"/>
          </a:xfrm>
        </p:grpSpPr>
        <p:sp>
          <p:nvSpPr>
            <p:cNvPr id="19" name="Rectangle 18"/>
            <p:cNvSpPr/>
            <p:nvPr/>
          </p:nvSpPr>
          <p:spPr>
            <a:xfrm>
              <a:off x="6256959" y="222719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20" name="TextBox 19"/>
            <p:cNvSpPr txBox="1"/>
            <p:nvPr/>
          </p:nvSpPr>
          <p:spPr>
            <a:xfrm>
              <a:off x="6256959" y="2771933"/>
              <a:ext cx="1718269" cy="646331"/>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Data Exploration</a:t>
              </a:r>
            </a:p>
          </p:txBody>
        </p:sp>
      </p:grpSp>
      <p:grpSp>
        <p:nvGrpSpPr>
          <p:cNvPr id="21" name="Group 20"/>
          <p:cNvGrpSpPr/>
          <p:nvPr/>
        </p:nvGrpSpPr>
        <p:grpSpPr>
          <a:xfrm>
            <a:off x="6703088" y="4374159"/>
            <a:ext cx="1718269" cy="1735800"/>
            <a:chOff x="6527893" y="4626129"/>
            <a:chExt cx="1718269" cy="1735800"/>
          </a:xfrm>
        </p:grpSpPr>
        <p:sp>
          <p:nvSpPr>
            <p:cNvPr id="22" name="Rectangle 21"/>
            <p:cNvSpPr/>
            <p:nvPr/>
          </p:nvSpPr>
          <p:spPr>
            <a:xfrm>
              <a:off x="6527893" y="4626129"/>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23" name="TextBox 22"/>
            <p:cNvSpPr txBox="1"/>
            <p:nvPr/>
          </p:nvSpPr>
          <p:spPr>
            <a:xfrm>
              <a:off x="6527893" y="5170864"/>
              <a:ext cx="1718269" cy="646331"/>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Modeling and Analysis</a:t>
              </a:r>
            </a:p>
          </p:txBody>
        </p:sp>
      </p:grpSp>
      <p:grpSp>
        <p:nvGrpSpPr>
          <p:cNvPr id="24" name="Group 23"/>
          <p:cNvGrpSpPr/>
          <p:nvPr/>
        </p:nvGrpSpPr>
        <p:grpSpPr>
          <a:xfrm>
            <a:off x="9635531" y="2094191"/>
            <a:ext cx="1718269" cy="1735800"/>
            <a:chOff x="8695359" y="2361363"/>
            <a:chExt cx="1718269" cy="1735800"/>
          </a:xfrm>
        </p:grpSpPr>
        <p:sp>
          <p:nvSpPr>
            <p:cNvPr id="25" name="Rectangle 24"/>
            <p:cNvSpPr/>
            <p:nvPr/>
          </p:nvSpPr>
          <p:spPr>
            <a:xfrm>
              <a:off x="8695359" y="23613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26" name="TextBox 25"/>
            <p:cNvSpPr txBox="1"/>
            <p:nvPr/>
          </p:nvSpPr>
          <p:spPr>
            <a:xfrm>
              <a:off x="8695359" y="2767598"/>
              <a:ext cx="1718269" cy="923330"/>
            </a:xfrm>
            <a:prstGeom prst="rect">
              <a:avLst/>
            </a:prstGeom>
            <a:noFill/>
          </p:spPr>
          <p:txBody>
            <a:bodyPr wrap="square" rtlCol="0">
              <a:spAutoFit/>
            </a:bodyPr>
            <a:lstStyle/>
            <a:p>
              <a:pPr algn="ctr"/>
              <a:r>
                <a:rPr lang="en-US" dirty="0">
                  <a:latin typeface="Dagny OT" panose="020B0504020201020104" pitchFamily="34" charset="0"/>
                  <a:ea typeface="Helvetica Light" charset="0"/>
                  <a:cs typeface="Helvetica Light" charset="0"/>
                </a:rPr>
                <a:t>Utilization and Decision Support</a:t>
              </a:r>
            </a:p>
          </p:txBody>
        </p:sp>
      </p:grpSp>
      <p:grpSp>
        <p:nvGrpSpPr>
          <p:cNvPr id="27" name="Group 26"/>
          <p:cNvGrpSpPr/>
          <p:nvPr/>
        </p:nvGrpSpPr>
        <p:grpSpPr>
          <a:xfrm>
            <a:off x="9635531" y="4374159"/>
            <a:ext cx="1718269" cy="1735800"/>
            <a:chOff x="9372692" y="4823354"/>
            <a:chExt cx="1718269" cy="1735800"/>
          </a:xfrm>
        </p:grpSpPr>
        <p:sp>
          <p:nvSpPr>
            <p:cNvPr id="28" name="Rectangle 27"/>
            <p:cNvSpPr/>
            <p:nvPr/>
          </p:nvSpPr>
          <p:spPr>
            <a:xfrm>
              <a:off x="9372692" y="482335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Helvetica Light" charset="0"/>
                <a:ea typeface="Helvetica Light" charset="0"/>
                <a:cs typeface="Helvetica Light" charset="0"/>
              </a:endParaRPr>
            </a:p>
          </p:txBody>
        </p:sp>
        <p:sp>
          <p:nvSpPr>
            <p:cNvPr id="29" name="TextBox 28"/>
            <p:cNvSpPr txBox="1"/>
            <p:nvPr/>
          </p:nvSpPr>
          <p:spPr>
            <a:xfrm>
              <a:off x="9372692" y="5514283"/>
              <a:ext cx="1718269" cy="353943"/>
            </a:xfrm>
            <a:prstGeom prst="rect">
              <a:avLst/>
            </a:prstGeom>
            <a:noFill/>
          </p:spPr>
          <p:txBody>
            <a:bodyPr wrap="square" rtlCol="0">
              <a:spAutoFit/>
            </a:bodyPr>
            <a:lstStyle/>
            <a:p>
              <a:pPr algn="ctr"/>
              <a:r>
                <a:rPr lang="en-US" sz="1700" dirty="0">
                  <a:latin typeface="Dagny OT" panose="020B0504020201020104" pitchFamily="34" charset="0"/>
                  <a:ea typeface="Helvetica Light" charset="0"/>
                  <a:cs typeface="Helvetica Light" charset="0"/>
                </a:rPr>
                <a:t>Communication</a:t>
              </a:r>
            </a:p>
          </p:txBody>
        </p:sp>
      </p:grpSp>
      <p:cxnSp>
        <p:nvCxnSpPr>
          <p:cNvPr id="30" name="Straight Arrow Connector 29"/>
          <p:cNvCxnSpPr>
            <a:stCxn id="7" idx="2"/>
            <a:endCxn id="10" idx="0"/>
          </p:cNvCxnSpPr>
          <p:nvPr/>
        </p:nvCxnSpPr>
        <p:spPr>
          <a:xfrm>
            <a:off x="1697335" y="3829991"/>
            <a:ext cx="0" cy="544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13" idx="2"/>
            <a:endCxn id="16" idx="0"/>
          </p:cNvCxnSpPr>
          <p:nvPr/>
        </p:nvCxnSpPr>
        <p:spPr>
          <a:xfrm>
            <a:off x="4629779" y="3829991"/>
            <a:ext cx="0" cy="544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7" idx="3"/>
            <a:endCxn id="13" idx="1"/>
          </p:cNvCxnSpPr>
          <p:nvPr/>
        </p:nvCxnSpPr>
        <p:spPr>
          <a:xfrm>
            <a:off x="2556469" y="2962091"/>
            <a:ext cx="12141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1" idx="3"/>
            <a:endCxn id="13" idx="1"/>
          </p:cNvCxnSpPr>
          <p:nvPr/>
        </p:nvCxnSpPr>
        <p:spPr>
          <a:xfrm flipV="1">
            <a:off x="2556469" y="2962091"/>
            <a:ext cx="1214175" cy="2279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13" idx="3"/>
            <a:endCxn id="20" idx="1"/>
          </p:cNvCxnSpPr>
          <p:nvPr/>
        </p:nvCxnSpPr>
        <p:spPr>
          <a:xfrm>
            <a:off x="5488913" y="2962091"/>
            <a:ext cx="1214175"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16" idx="3"/>
            <a:endCxn id="19" idx="1"/>
          </p:cNvCxnSpPr>
          <p:nvPr/>
        </p:nvCxnSpPr>
        <p:spPr>
          <a:xfrm flipV="1">
            <a:off x="5488913" y="2962091"/>
            <a:ext cx="1214175" cy="2279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16" idx="3"/>
            <a:endCxn id="22" idx="1"/>
          </p:cNvCxnSpPr>
          <p:nvPr/>
        </p:nvCxnSpPr>
        <p:spPr>
          <a:xfrm>
            <a:off x="5488913" y="5242059"/>
            <a:ext cx="12141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endCxn id="22" idx="0"/>
          </p:cNvCxnSpPr>
          <p:nvPr/>
        </p:nvCxnSpPr>
        <p:spPr>
          <a:xfrm>
            <a:off x="7562222" y="3829991"/>
            <a:ext cx="1" cy="544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19" idx="3"/>
            <a:endCxn id="25" idx="1"/>
          </p:cNvCxnSpPr>
          <p:nvPr/>
        </p:nvCxnSpPr>
        <p:spPr>
          <a:xfrm>
            <a:off x="8421357" y="2962091"/>
            <a:ext cx="12141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9" idx="3"/>
            <a:endCxn id="28" idx="1"/>
          </p:cNvCxnSpPr>
          <p:nvPr/>
        </p:nvCxnSpPr>
        <p:spPr>
          <a:xfrm>
            <a:off x="8421357" y="2962091"/>
            <a:ext cx="1214174" cy="22799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2" idx="3"/>
            <a:endCxn id="28" idx="1"/>
          </p:cNvCxnSpPr>
          <p:nvPr/>
        </p:nvCxnSpPr>
        <p:spPr>
          <a:xfrm>
            <a:off x="8421357" y="5242059"/>
            <a:ext cx="121417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25" idx="2"/>
            <a:endCxn id="28" idx="0"/>
          </p:cNvCxnSpPr>
          <p:nvPr/>
        </p:nvCxnSpPr>
        <p:spPr>
          <a:xfrm>
            <a:off x="10494666" y="3829991"/>
            <a:ext cx="0" cy="544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23" idx="1"/>
            <a:endCxn id="14" idx="3"/>
          </p:cNvCxnSpPr>
          <p:nvPr/>
        </p:nvCxnSpPr>
        <p:spPr>
          <a:xfrm flipH="1" flipV="1">
            <a:off x="5488913" y="2962092"/>
            <a:ext cx="1214175" cy="227996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4752033" y="3829991"/>
            <a:ext cx="0" cy="54416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V="1">
            <a:off x="1809542" y="3829991"/>
            <a:ext cx="0" cy="54416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a:off x="2556469" y="2848500"/>
            <a:ext cx="1214174" cy="5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556469" y="3217140"/>
            <a:ext cx="1214174" cy="224821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5488912" y="5533452"/>
            <a:ext cx="1214174" cy="5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H="1">
            <a:off x="5488912" y="2848500"/>
            <a:ext cx="1214174" cy="5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H="1">
            <a:off x="5492262" y="3198724"/>
            <a:ext cx="1214174" cy="224821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V="1">
            <a:off x="7677778" y="3829991"/>
            <a:ext cx="0" cy="544168"/>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Elbow Connector 50"/>
          <p:cNvCxnSpPr/>
          <p:nvPr/>
        </p:nvCxnSpPr>
        <p:spPr>
          <a:xfrm rot="10800000">
            <a:off x="2548516" y="2632907"/>
            <a:ext cx="4889360" cy="3698747"/>
          </a:xfrm>
          <a:prstGeom prst="bentConnector3">
            <a:avLst>
              <a:gd name="adj1" fmla="val 86787"/>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7437876" y="6109959"/>
            <a:ext cx="0" cy="22169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H="1">
            <a:off x="1697335" y="1927200"/>
            <a:ext cx="8797331"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a:stCxn id="25" idx="0"/>
          </p:cNvCxnSpPr>
          <p:nvPr/>
        </p:nvCxnSpPr>
        <p:spPr>
          <a:xfrm flipH="1" flipV="1">
            <a:off x="10494665" y="1927200"/>
            <a:ext cx="1" cy="166991"/>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8421357" y="2847958"/>
            <a:ext cx="1214174" cy="542"/>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8421357" y="3204853"/>
            <a:ext cx="1214174" cy="224821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23" idx="3"/>
            <a:endCxn id="25" idx="1"/>
          </p:cNvCxnSpPr>
          <p:nvPr/>
        </p:nvCxnSpPr>
        <p:spPr>
          <a:xfrm flipV="1">
            <a:off x="8421357" y="2962091"/>
            <a:ext cx="1214174" cy="22799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endCxn id="7" idx="0"/>
          </p:cNvCxnSpPr>
          <p:nvPr/>
        </p:nvCxnSpPr>
        <p:spPr>
          <a:xfrm>
            <a:off x="1697335" y="1927200"/>
            <a:ext cx="0" cy="166991"/>
          </a:xfrm>
          <a:prstGeom prst="straightConnector1">
            <a:avLst/>
          </a:prstGeom>
          <a:ln>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3191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a:t>
            </a:r>
          </a:p>
        </p:txBody>
      </p:sp>
      <p:sp>
        <p:nvSpPr>
          <p:cNvPr id="3" name="Content Placeholder 2"/>
          <p:cNvSpPr>
            <a:spLocks noGrp="1"/>
          </p:cNvSpPr>
          <p:nvPr>
            <p:ph idx="1"/>
          </p:nvPr>
        </p:nvSpPr>
        <p:spPr>
          <a:xfrm>
            <a:off x="581192" y="2180496"/>
            <a:ext cx="4537885" cy="4140767"/>
          </a:xfrm>
        </p:spPr>
        <p:txBody>
          <a:bodyPr/>
          <a:lstStyle/>
          <a:p>
            <a:r>
              <a:rPr lang="en-US" b="1" dirty="0"/>
              <a:t>apple type - apple colour</a:t>
            </a:r>
          </a:p>
          <a:p>
            <a:r>
              <a:rPr lang="en-US" dirty="0"/>
              <a:t>Granny Smith - green</a:t>
            </a:r>
          </a:p>
          <a:p>
            <a:r>
              <a:rPr lang="en-US" dirty="0"/>
              <a:t>Red Delicious – red</a:t>
            </a:r>
          </a:p>
          <a:p>
            <a:endParaRPr lang="en-US" dirty="0"/>
          </a:p>
          <a:p>
            <a:r>
              <a:rPr lang="en-US" b="1" dirty="0"/>
              <a:t>person - shoe size</a:t>
            </a:r>
          </a:p>
          <a:p>
            <a:r>
              <a:rPr lang="en-US" dirty="0"/>
              <a:t>Jen Schellinck - women's size 7</a:t>
            </a:r>
          </a:p>
          <a:p>
            <a:r>
              <a:rPr lang="en-US" dirty="0"/>
              <a:t>Colin Henein - men's size 10</a:t>
            </a:r>
          </a:p>
        </p:txBody>
      </p:sp>
      <p:sp>
        <p:nvSpPr>
          <p:cNvPr id="4" name="Content Placeholder 2"/>
          <p:cNvSpPr txBox="1">
            <a:spLocks/>
          </p:cNvSpPr>
          <p:nvPr/>
        </p:nvSpPr>
        <p:spPr>
          <a:xfrm>
            <a:off x="5471808" y="2197510"/>
            <a:ext cx="5832564" cy="4140767"/>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endParaRPr lang="en-US" dirty="0"/>
          </a:p>
          <a:p>
            <a:r>
              <a:rPr lang="en-US" b="1" dirty="0"/>
              <a:t>word - definition</a:t>
            </a:r>
          </a:p>
          <a:p>
            <a:r>
              <a:rPr lang="en-US" b="1" dirty="0"/>
              <a:t>url – webpage</a:t>
            </a:r>
          </a:p>
          <a:p>
            <a:r>
              <a:rPr lang="en-US" b="1" dirty="0"/>
              <a:t>report name – report (document file)</a:t>
            </a:r>
          </a:p>
          <a:p>
            <a:endParaRPr lang="en-US" dirty="0"/>
          </a:p>
          <a:p>
            <a:r>
              <a:rPr lang="en-US" u="sng" dirty="0"/>
              <a:t>Triples add a verb to the mix</a:t>
            </a:r>
            <a:r>
              <a:rPr lang="en-US" dirty="0"/>
              <a:t>:</a:t>
            </a:r>
          </a:p>
          <a:p>
            <a:r>
              <a:rPr lang="en-US" b="1" dirty="0"/>
              <a:t>	Person - is - age</a:t>
            </a:r>
          </a:p>
          <a:p>
            <a:r>
              <a:rPr lang="en-US" dirty="0"/>
              <a:t>	Object - is-colour - colour</a:t>
            </a:r>
          </a:p>
          <a:p>
            <a:endParaRPr lang="en-US" dirty="0"/>
          </a:p>
        </p:txBody>
      </p:sp>
    </p:spTree>
    <p:extLst>
      <p:ext uri="{BB962C8B-B14F-4D97-AF65-F5344CB8AC3E}">
        <p14:creationId xmlns:p14="http://schemas.microsoft.com/office/powerpoint/2010/main" val="3546916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Graph Databases</a:t>
            </a:r>
          </a:p>
        </p:txBody>
      </p:sp>
      <p:sp>
        <p:nvSpPr>
          <p:cNvPr id="3" name="Content Placeholder 2"/>
          <p:cNvSpPr>
            <a:spLocks noGrp="1"/>
          </p:cNvSpPr>
          <p:nvPr>
            <p:ph idx="1"/>
          </p:nvPr>
        </p:nvSpPr>
        <p:spPr>
          <a:xfrm>
            <a:off x="509644" y="2001616"/>
            <a:ext cx="6984869" cy="4140767"/>
          </a:xfrm>
        </p:spPr>
        <p:txBody>
          <a:bodyPr/>
          <a:lstStyle/>
          <a:p>
            <a:r>
              <a:rPr lang="en-US" dirty="0"/>
              <a:t>Emphasis on the </a:t>
            </a:r>
            <a:r>
              <a:rPr lang="en-US" b="1" dirty="0"/>
              <a:t>relationships</a:t>
            </a:r>
            <a:r>
              <a:rPr lang="en-US" dirty="0"/>
              <a:t> between different types of objects, rather than between an object and the properties of that object. </a:t>
            </a:r>
          </a:p>
          <a:p>
            <a:r>
              <a:rPr lang="en-US" dirty="0"/>
              <a:t>The data model:</a:t>
            </a:r>
          </a:p>
          <a:p>
            <a:pPr marL="342900" indent="-342900">
              <a:buFont typeface="Wingdings" charset="2"/>
              <a:buChar char="§"/>
            </a:pPr>
            <a:r>
              <a:rPr lang="en-US" dirty="0"/>
              <a:t>objects represented by nodes</a:t>
            </a:r>
          </a:p>
          <a:p>
            <a:pPr marL="342900" indent="-342900">
              <a:buFont typeface="Wingdings" charset="2"/>
              <a:buChar char="§"/>
            </a:pPr>
            <a:r>
              <a:rPr lang="en-US" dirty="0"/>
              <a:t>relationships between these objects represented by edges</a:t>
            </a:r>
          </a:p>
          <a:p>
            <a:pPr marL="342900" indent="-342900">
              <a:buFont typeface="Wingdings" charset="2"/>
              <a:buChar char="§"/>
            </a:pPr>
            <a:r>
              <a:rPr lang="en-US" dirty="0"/>
              <a:t>objects can have a relationship with other objects of that same type - person is-a-sibling-of person</a:t>
            </a:r>
          </a:p>
        </p:txBody>
      </p:sp>
      <p:pic>
        <p:nvPicPr>
          <p:cNvPr id="4" name="Picture 3"/>
          <p:cNvPicPr>
            <a:picLocks noChangeAspect="1"/>
          </p:cNvPicPr>
          <p:nvPr/>
        </p:nvPicPr>
        <p:blipFill>
          <a:blip r:embed="rId2"/>
          <a:stretch>
            <a:fillRect/>
          </a:stretch>
        </p:blipFill>
        <p:spPr>
          <a:xfrm>
            <a:off x="7299645" y="1949852"/>
            <a:ext cx="4344573" cy="4344573"/>
          </a:xfrm>
          <a:prstGeom prst="rect">
            <a:avLst/>
          </a:prstGeom>
        </p:spPr>
      </p:pic>
    </p:spTree>
    <p:extLst>
      <p:ext uri="{BB962C8B-B14F-4D97-AF65-F5344CB8AC3E}">
        <p14:creationId xmlns:p14="http://schemas.microsoft.com/office/powerpoint/2010/main" val="354896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Relational databases</a:t>
            </a:r>
          </a:p>
        </p:txBody>
      </p:sp>
      <p:sp>
        <p:nvSpPr>
          <p:cNvPr id="3" name="Content Placeholder 2"/>
          <p:cNvSpPr>
            <a:spLocks noGrp="1"/>
          </p:cNvSpPr>
          <p:nvPr>
            <p:ph idx="1"/>
          </p:nvPr>
        </p:nvSpPr>
        <p:spPr>
          <a:xfrm>
            <a:off x="563303" y="1965837"/>
            <a:ext cx="5822237" cy="4140767"/>
          </a:xfrm>
        </p:spPr>
        <p:txBody>
          <a:bodyPr/>
          <a:lstStyle/>
          <a:p>
            <a:pPr marL="342900" indent="-342900">
              <a:buFont typeface="Wingdings" charset="2"/>
              <a:buChar char="§"/>
            </a:pPr>
            <a:r>
              <a:rPr lang="en-US" dirty="0"/>
              <a:t>Data stored in a series of tables</a:t>
            </a:r>
          </a:p>
          <a:p>
            <a:pPr marL="342900" indent="-342900">
              <a:buFont typeface="Wingdings" charset="2"/>
              <a:buChar char="§"/>
            </a:pPr>
            <a:r>
              <a:rPr lang="en-US" dirty="0"/>
              <a:t>Broadly speaking, each table represents an object and some properties related to this object.</a:t>
            </a:r>
          </a:p>
          <a:p>
            <a:pPr marL="342900" indent="-342900">
              <a:buFont typeface="Wingdings" charset="2"/>
              <a:buChar char="§"/>
            </a:pPr>
            <a:r>
              <a:rPr lang="en-US" dirty="0"/>
              <a:t>Special columns in tables connect object instances across table.</a:t>
            </a:r>
          </a:p>
        </p:txBody>
      </p:sp>
      <p:pic>
        <p:nvPicPr>
          <p:cNvPr id="4" name="Picture 3"/>
          <p:cNvPicPr>
            <a:picLocks noChangeAspect="1"/>
          </p:cNvPicPr>
          <p:nvPr/>
        </p:nvPicPr>
        <p:blipFill>
          <a:blip r:embed="rId2"/>
          <a:stretch>
            <a:fillRect/>
          </a:stretch>
        </p:blipFill>
        <p:spPr>
          <a:xfrm>
            <a:off x="7231686" y="2182394"/>
            <a:ext cx="3668622" cy="3971244"/>
          </a:xfrm>
          <a:prstGeom prst="rect">
            <a:avLst/>
          </a:prstGeom>
        </p:spPr>
      </p:pic>
    </p:spTree>
    <p:extLst>
      <p:ext uri="{BB962C8B-B14F-4D97-AF65-F5344CB8AC3E}">
        <p14:creationId xmlns:p14="http://schemas.microsoft.com/office/powerpoint/2010/main" val="14793213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Pros, Cons and Use Cases of Each</a:t>
            </a:r>
          </a:p>
        </p:txBody>
      </p:sp>
      <p:sp>
        <p:nvSpPr>
          <p:cNvPr id="3" name="Content Placeholder 2"/>
          <p:cNvSpPr>
            <a:spLocks noGrp="1"/>
          </p:cNvSpPr>
          <p:nvPr>
            <p:ph idx="1"/>
          </p:nvPr>
        </p:nvSpPr>
        <p:spPr>
          <a:xfrm>
            <a:off x="509644" y="1947952"/>
            <a:ext cx="11029615" cy="4140767"/>
          </a:xfrm>
        </p:spPr>
        <p:txBody>
          <a:bodyPr/>
          <a:lstStyle/>
          <a:p>
            <a:r>
              <a:rPr lang="en-US" b="1" dirty="0"/>
              <a:t>Relational Database</a:t>
            </a:r>
            <a:r>
              <a:rPr lang="en-US" dirty="0"/>
              <a:t>: widely supported, well understood, works well for many types of systems and use cases. But difficult to change once implemented, doesn't deal with relationships well (despite the name).</a:t>
            </a:r>
          </a:p>
          <a:p>
            <a:r>
              <a:rPr lang="en-US" b="1" dirty="0"/>
              <a:t>Key-Value Stores</a:t>
            </a:r>
            <a:r>
              <a:rPr lang="en-US" dirty="0"/>
              <a:t>: can take any sort of data, don't need to know much about it's structure advance, if you have many missing values these won't take up space. But can be messy and mysterious, difficult to find data.</a:t>
            </a:r>
          </a:p>
          <a:p>
            <a:r>
              <a:rPr lang="en-US" b="1" dirty="0"/>
              <a:t>Graph Databases</a:t>
            </a:r>
            <a:r>
              <a:rPr lang="en-US" dirty="0"/>
              <a:t>: fast and intuitive if you are using heavily relation-based data, might be the only option if your data is like this because traditional databases may slow to a crawl. But probably overkill/too specialized if your data is not like this, not yet widely supported.</a:t>
            </a:r>
          </a:p>
        </p:txBody>
      </p:sp>
    </p:spTree>
    <p:extLst>
      <p:ext uri="{BB962C8B-B14F-4D97-AF65-F5344CB8AC3E}">
        <p14:creationId xmlns:p14="http://schemas.microsoft.com/office/powerpoint/2010/main" val="2036263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note on flat files and spreadsheets</a:t>
            </a:r>
          </a:p>
        </p:txBody>
      </p:sp>
      <p:sp>
        <p:nvSpPr>
          <p:cNvPr id="3" name="Content Placeholder 2"/>
          <p:cNvSpPr>
            <a:spLocks noGrp="1"/>
          </p:cNvSpPr>
          <p:nvPr>
            <p:ph idx="1"/>
          </p:nvPr>
        </p:nvSpPr>
        <p:spPr>
          <a:xfrm>
            <a:off x="581192" y="2180496"/>
            <a:ext cx="5518162" cy="4140767"/>
          </a:xfrm>
        </p:spPr>
        <p:txBody>
          <a:bodyPr/>
          <a:lstStyle/>
          <a:p>
            <a:r>
              <a:rPr lang="en-US" dirty="0"/>
              <a:t>What about keeping your data in a single giant table (spreadsheet)? Or multiple spreadsheets? How bad can it be?</a:t>
            </a:r>
          </a:p>
          <a:p>
            <a:r>
              <a:rPr lang="en-US" dirty="0"/>
              <a:t>Wayne Eckerson coined the term ‘spreadmart’ (as opposed to data mart) to describe a situation with many (ad hoc) spreadsheets as a data strategy.</a:t>
            </a:r>
          </a:p>
        </p:txBody>
      </p:sp>
      <p:pic>
        <p:nvPicPr>
          <p:cNvPr id="4" name="Picture 3"/>
          <p:cNvPicPr>
            <a:picLocks noChangeAspect="1"/>
          </p:cNvPicPr>
          <p:nvPr/>
        </p:nvPicPr>
        <p:blipFill>
          <a:blip r:embed="rId2"/>
          <a:stretch>
            <a:fillRect/>
          </a:stretch>
        </p:blipFill>
        <p:spPr>
          <a:xfrm>
            <a:off x="6254127" y="2021399"/>
            <a:ext cx="4388439" cy="3247225"/>
          </a:xfrm>
          <a:prstGeom prst="rect">
            <a:avLst/>
          </a:prstGeom>
        </p:spPr>
      </p:pic>
      <p:pic>
        <p:nvPicPr>
          <p:cNvPr id="5" name="Picture 4"/>
          <p:cNvPicPr>
            <a:picLocks noChangeAspect="1"/>
          </p:cNvPicPr>
          <p:nvPr/>
        </p:nvPicPr>
        <p:blipFill>
          <a:blip r:embed="rId2"/>
          <a:stretch>
            <a:fillRect/>
          </a:stretch>
        </p:blipFill>
        <p:spPr>
          <a:xfrm>
            <a:off x="6424413" y="2943004"/>
            <a:ext cx="4388439" cy="3247225"/>
          </a:xfrm>
          <a:prstGeom prst="rect">
            <a:avLst/>
          </a:prstGeom>
        </p:spPr>
      </p:pic>
      <p:pic>
        <p:nvPicPr>
          <p:cNvPr id="6" name="Picture 5"/>
          <p:cNvPicPr>
            <a:picLocks noChangeAspect="1"/>
          </p:cNvPicPr>
          <p:nvPr/>
        </p:nvPicPr>
        <p:blipFill>
          <a:blip r:embed="rId2"/>
          <a:stretch>
            <a:fillRect/>
          </a:stretch>
        </p:blipFill>
        <p:spPr>
          <a:xfrm>
            <a:off x="7410054" y="2575942"/>
            <a:ext cx="4388439" cy="3247225"/>
          </a:xfrm>
          <a:prstGeom prst="rect">
            <a:avLst/>
          </a:prstGeom>
        </p:spPr>
      </p:pic>
    </p:spTree>
    <p:extLst>
      <p:ext uri="{BB962C8B-B14F-4D97-AF65-F5344CB8AC3E}">
        <p14:creationId xmlns:p14="http://schemas.microsoft.com/office/powerpoint/2010/main" val="3355282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note on flat files and spreadsheets</a:t>
            </a:r>
          </a:p>
        </p:txBody>
      </p:sp>
      <p:sp>
        <p:nvSpPr>
          <p:cNvPr id="3" name="Content Placeholder 2"/>
          <p:cNvSpPr>
            <a:spLocks noGrp="1"/>
          </p:cNvSpPr>
          <p:nvPr>
            <p:ph idx="1"/>
          </p:nvPr>
        </p:nvSpPr>
        <p:spPr/>
        <p:txBody>
          <a:bodyPr/>
          <a:lstStyle/>
          <a:p>
            <a:pPr marL="342900" indent="-342900">
              <a:buFont typeface="Wingdings" charset="2"/>
              <a:buChar char="§"/>
            </a:pPr>
            <a:r>
              <a:rPr lang="en-US" b="1" dirty="0"/>
              <a:t>Pros</a:t>
            </a:r>
            <a:r>
              <a:rPr lang="en-US" dirty="0"/>
              <a:t> - very efficient if you are only collecting data once, about one particular type of object (e.g. scientific studies!), some types of analysis require you to have all the data in one place, so you are going to need to generate a flat file anyway. Easy to read into analysis software (e.g. R) and do operations over the entire dataset</a:t>
            </a:r>
          </a:p>
          <a:p>
            <a:pPr marL="342900" indent="-342900">
              <a:buFont typeface="Wingdings" charset="2"/>
              <a:buChar char="§"/>
            </a:pPr>
            <a:r>
              <a:rPr lang="en-US" b="1" dirty="0"/>
              <a:t>Cons</a:t>
            </a:r>
            <a:r>
              <a:rPr lang="en-US" dirty="0"/>
              <a:t> - very hard to manage data integrity over the long term if you are continually collecting and working with the data. Doesn't work well if you are dealing with data on a system involving many different types of objects and their relationships. Can be very difficult to carry out data querying operations</a:t>
            </a:r>
          </a:p>
        </p:txBody>
      </p:sp>
    </p:spTree>
    <p:extLst>
      <p:ext uri="{BB962C8B-B14F-4D97-AF65-F5344CB8AC3E}">
        <p14:creationId xmlns:p14="http://schemas.microsoft.com/office/powerpoint/2010/main" val="3588361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Tools and Buzzwords</a:t>
            </a:r>
          </a:p>
        </p:txBody>
      </p:sp>
      <p:sp>
        <p:nvSpPr>
          <p:cNvPr id="3" name="Content Placeholder 2"/>
          <p:cNvSpPr>
            <a:spLocks noGrp="1"/>
          </p:cNvSpPr>
          <p:nvPr>
            <p:ph sz="half" idx="1"/>
          </p:nvPr>
        </p:nvSpPr>
        <p:spPr/>
        <p:txBody>
          <a:bodyPr/>
          <a:lstStyle/>
          <a:p>
            <a:pPr marL="342900" indent="-342900">
              <a:buFont typeface="Wingdings" charset="2"/>
              <a:buChar char="§"/>
            </a:pPr>
            <a:r>
              <a:rPr lang="en-US" dirty="0"/>
              <a:t>MongoDB, ArangoDB</a:t>
            </a:r>
          </a:p>
          <a:p>
            <a:pPr marL="342900" indent="-342900">
              <a:buFont typeface="Wingdings" charset="2"/>
              <a:buChar char="§"/>
            </a:pPr>
            <a:r>
              <a:rPr lang="en-US" dirty="0"/>
              <a:t>Document store</a:t>
            </a:r>
          </a:p>
          <a:p>
            <a:pPr marL="342900" indent="-342900">
              <a:buFont typeface="Wingdings" charset="2"/>
              <a:buChar char="§"/>
            </a:pPr>
            <a:r>
              <a:rPr lang="en-US" dirty="0"/>
              <a:t>JSON, YAML</a:t>
            </a:r>
          </a:p>
          <a:p>
            <a:pPr marL="342900" indent="-342900">
              <a:buFont typeface="Wingdings" charset="2"/>
              <a:buChar char="§"/>
            </a:pPr>
            <a:r>
              <a:rPr lang="en-US" dirty="0"/>
              <a:t>API, GraphQL</a:t>
            </a:r>
          </a:p>
          <a:p>
            <a:endParaRPr lang="en-US" dirty="0"/>
          </a:p>
        </p:txBody>
      </p:sp>
      <p:sp>
        <p:nvSpPr>
          <p:cNvPr id="4" name="Content Placeholder 3"/>
          <p:cNvSpPr>
            <a:spLocks noGrp="1"/>
          </p:cNvSpPr>
          <p:nvPr>
            <p:ph sz="half" idx="2"/>
          </p:nvPr>
        </p:nvSpPr>
        <p:spPr>
          <a:xfrm>
            <a:off x="5401402" y="1995456"/>
            <a:ext cx="5422392" cy="4093260"/>
          </a:xfrm>
        </p:spPr>
        <p:txBody>
          <a:bodyPr/>
          <a:lstStyle/>
          <a:p>
            <a:pPr marL="342900" indent="-342900">
              <a:buFont typeface="Wingdings" charset="2"/>
              <a:buChar char="§"/>
            </a:pPr>
            <a:r>
              <a:rPr lang="en-US" dirty="0"/>
              <a:t>Linked Data</a:t>
            </a:r>
          </a:p>
          <a:p>
            <a:pPr marL="342900" indent="-342900">
              <a:buFont typeface="Wingdings" charset="2"/>
              <a:buChar char="§"/>
            </a:pPr>
            <a:r>
              <a:rPr lang="en-US" dirty="0"/>
              <a:t>Semantic Web</a:t>
            </a:r>
          </a:p>
          <a:p>
            <a:pPr marL="342900" indent="-342900">
              <a:buFont typeface="Wingdings" charset="2"/>
              <a:buChar char="§"/>
            </a:pPr>
            <a:r>
              <a:rPr lang="en-US" dirty="0"/>
              <a:t>Web Ontology Language (OWL)</a:t>
            </a:r>
          </a:p>
          <a:p>
            <a:pPr marL="342900" indent="-342900">
              <a:buFont typeface="Wingdings" charset="2"/>
              <a:buChar char="§"/>
            </a:pPr>
            <a:r>
              <a:rPr lang="en-US" dirty="0"/>
              <a:t>Protégé</a:t>
            </a:r>
          </a:p>
        </p:txBody>
      </p:sp>
    </p:spTree>
    <p:extLst>
      <p:ext uri="{BB962C8B-B14F-4D97-AF65-F5344CB8AC3E}">
        <p14:creationId xmlns:p14="http://schemas.microsoft.com/office/powerpoint/2010/main" val="3188245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Your Model</a:t>
            </a:r>
          </a:p>
        </p:txBody>
      </p:sp>
      <p:sp>
        <p:nvSpPr>
          <p:cNvPr id="3" name="Content Placeholder 2"/>
          <p:cNvSpPr>
            <a:spLocks noGrp="1"/>
          </p:cNvSpPr>
          <p:nvPr>
            <p:ph idx="1"/>
          </p:nvPr>
        </p:nvSpPr>
        <p:spPr/>
        <p:txBody>
          <a:bodyPr/>
          <a:lstStyle/>
          <a:p>
            <a:pPr marL="342900" indent="-342900">
              <a:buFont typeface="Wingdings" charset="2"/>
              <a:buChar char="§"/>
            </a:pPr>
            <a:r>
              <a:rPr lang="en-US" dirty="0"/>
              <a:t>To implement your data/knowledge model, you need to have access to </a:t>
            </a:r>
            <a:r>
              <a:rPr lang="en-US" b="1" dirty="0"/>
              <a:t>data storage and management software</a:t>
            </a:r>
            <a:r>
              <a:rPr lang="en-US" dirty="0"/>
              <a:t>. </a:t>
            </a:r>
          </a:p>
          <a:p>
            <a:pPr marL="342900" indent="-342900">
              <a:buFont typeface="Wingdings" charset="2"/>
              <a:buChar char="§"/>
            </a:pPr>
            <a:r>
              <a:rPr lang="en-US" dirty="0"/>
              <a:t>Access might be challenging for you, the individual, because traditionally such software runs on servers.</a:t>
            </a:r>
          </a:p>
          <a:p>
            <a:pPr marL="342900" indent="-342900">
              <a:buFont typeface="Wingdings" charset="2"/>
              <a:buChar char="§"/>
            </a:pPr>
            <a:r>
              <a:rPr lang="en-US" dirty="0"/>
              <a:t>Servers are good because they allows many people to access a single database at the same time, from different client programs. However, it makes it hard to 'play' with a database.</a:t>
            </a:r>
          </a:p>
          <a:p>
            <a:pPr marL="342900" indent="-342900">
              <a:buFont typeface="Wingdings" charset="2"/>
              <a:buChar char="§"/>
            </a:pPr>
            <a:r>
              <a:rPr lang="en-US" dirty="0"/>
              <a:t>SQLite to the rescue!</a:t>
            </a:r>
          </a:p>
        </p:txBody>
      </p:sp>
    </p:spTree>
    <p:extLst>
      <p:ext uri="{BB962C8B-B14F-4D97-AF65-F5344CB8AC3E}">
        <p14:creationId xmlns:p14="http://schemas.microsoft.com/office/powerpoint/2010/main" val="3625699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Role of Data Management Software</a:t>
            </a:r>
          </a:p>
        </p:txBody>
      </p:sp>
      <p:sp>
        <p:nvSpPr>
          <p:cNvPr id="6" name="Content Placeholder 5"/>
          <p:cNvSpPr>
            <a:spLocks noGrp="1"/>
          </p:cNvSpPr>
          <p:nvPr>
            <p:ph idx="1"/>
          </p:nvPr>
        </p:nvSpPr>
        <p:spPr>
          <a:xfrm>
            <a:off x="581192" y="2162608"/>
            <a:ext cx="7092189" cy="4140767"/>
          </a:xfrm>
        </p:spPr>
        <p:txBody>
          <a:bodyPr/>
          <a:lstStyle/>
          <a:p>
            <a:r>
              <a:rPr lang="en-US" dirty="0"/>
              <a:t>Data management software provides humans with an easy way to interact with their data.</a:t>
            </a:r>
          </a:p>
          <a:p>
            <a:r>
              <a:rPr lang="en-US" dirty="0"/>
              <a:t>It’s essentially a human – data – interface.</a:t>
            </a:r>
          </a:p>
          <a:p>
            <a:r>
              <a:rPr lang="en-US" dirty="0"/>
              <a:t>Through this interface you can:</a:t>
            </a:r>
          </a:p>
          <a:p>
            <a:pPr marL="342900" indent="-342900">
              <a:buFont typeface="Wingdings" charset="2"/>
              <a:buChar char="§"/>
            </a:pPr>
            <a:r>
              <a:rPr lang="en-US" dirty="0"/>
              <a:t>add data to your data collection</a:t>
            </a:r>
          </a:p>
          <a:p>
            <a:pPr marL="342900" indent="-342900">
              <a:buFont typeface="Wingdings" charset="2"/>
              <a:buChar char="§"/>
            </a:pPr>
            <a:r>
              <a:rPr lang="en-US" dirty="0"/>
              <a:t>extract subsets of data from your collection based on certain criteria</a:t>
            </a:r>
          </a:p>
          <a:p>
            <a:pPr marL="342900" indent="-342900">
              <a:buFont typeface="Wingdings" charset="2"/>
              <a:buChar char="§"/>
            </a:pPr>
            <a:r>
              <a:rPr lang="en-US" dirty="0"/>
              <a:t>delete or edit data in your collection</a:t>
            </a:r>
          </a:p>
        </p:txBody>
      </p:sp>
      <p:pic>
        <p:nvPicPr>
          <p:cNvPr id="5" name="Picture 4"/>
          <p:cNvPicPr>
            <a:picLocks noChangeAspect="1"/>
          </p:cNvPicPr>
          <p:nvPr/>
        </p:nvPicPr>
        <p:blipFill>
          <a:blip r:embed="rId2"/>
          <a:stretch>
            <a:fillRect/>
          </a:stretch>
        </p:blipFill>
        <p:spPr>
          <a:xfrm>
            <a:off x="9283027" y="3481271"/>
            <a:ext cx="1162788" cy="1330902"/>
          </a:xfrm>
          <a:prstGeom prst="rect">
            <a:avLst/>
          </a:prstGeom>
        </p:spPr>
      </p:pic>
      <p:pic>
        <p:nvPicPr>
          <p:cNvPr id="7" name="Picture 6"/>
          <p:cNvPicPr>
            <a:picLocks noChangeAspect="1"/>
          </p:cNvPicPr>
          <p:nvPr/>
        </p:nvPicPr>
        <p:blipFill>
          <a:blip r:embed="rId3"/>
          <a:stretch>
            <a:fillRect/>
          </a:stretch>
        </p:blipFill>
        <p:spPr>
          <a:xfrm>
            <a:off x="9355548" y="4989798"/>
            <a:ext cx="1234306" cy="1234306"/>
          </a:xfrm>
          <a:prstGeom prst="rect">
            <a:avLst/>
          </a:prstGeom>
        </p:spPr>
      </p:pic>
      <p:pic>
        <p:nvPicPr>
          <p:cNvPr id="3" name="Picture 2"/>
          <p:cNvPicPr>
            <a:picLocks noChangeAspect="1"/>
          </p:cNvPicPr>
          <p:nvPr/>
        </p:nvPicPr>
        <p:blipFill>
          <a:blip r:embed="rId4"/>
          <a:stretch>
            <a:fillRect/>
          </a:stretch>
        </p:blipFill>
        <p:spPr>
          <a:xfrm>
            <a:off x="9310559" y="2014267"/>
            <a:ext cx="1081595" cy="1265867"/>
          </a:xfrm>
          <a:prstGeom prst="rect">
            <a:avLst/>
          </a:prstGeom>
        </p:spPr>
      </p:pic>
    </p:spTree>
    <p:extLst>
      <p:ext uri="{BB962C8B-B14F-4D97-AF65-F5344CB8AC3E}">
        <p14:creationId xmlns:p14="http://schemas.microsoft.com/office/powerpoint/2010/main" val="390646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 Data What???</a:t>
            </a:r>
          </a:p>
        </p:txBody>
      </p:sp>
      <p:sp>
        <p:nvSpPr>
          <p:cNvPr id="5" name="Content Placeholder 4"/>
          <p:cNvSpPr>
            <a:spLocks noGrp="1"/>
          </p:cNvSpPr>
          <p:nvPr>
            <p:ph idx="1"/>
          </p:nvPr>
        </p:nvSpPr>
        <p:spPr>
          <a:xfrm>
            <a:off x="1117802" y="2180497"/>
            <a:ext cx="4537885" cy="3168162"/>
          </a:xfrm>
        </p:spPr>
        <p:txBody>
          <a:bodyPr/>
          <a:lstStyle/>
          <a:p>
            <a:r>
              <a:rPr lang="en-US" dirty="0"/>
              <a:t>Previously:</a:t>
            </a:r>
          </a:p>
          <a:p>
            <a:pPr marL="342900" indent="-342900">
              <a:buFont typeface="Wingdings" charset="2"/>
              <a:buChar char="§"/>
            </a:pPr>
            <a:r>
              <a:rPr lang="en-US" dirty="0"/>
              <a:t>Database</a:t>
            </a:r>
          </a:p>
          <a:p>
            <a:pPr marL="342900" indent="-342900">
              <a:buFont typeface="Wingdings" charset="2"/>
              <a:buChar char="§"/>
            </a:pPr>
            <a:r>
              <a:rPr lang="en-US" dirty="0"/>
              <a:t>Data warehouse</a:t>
            </a:r>
          </a:p>
          <a:p>
            <a:pPr marL="342900" indent="-342900">
              <a:buFont typeface="Wingdings" charset="2"/>
              <a:buChar char="§"/>
            </a:pPr>
            <a:r>
              <a:rPr lang="en-US" dirty="0"/>
              <a:t>Data Marts</a:t>
            </a:r>
          </a:p>
          <a:p>
            <a:pPr marL="342900" indent="-342900">
              <a:buFont typeface="Wingdings" charset="2"/>
              <a:buChar char="§"/>
            </a:pPr>
            <a:r>
              <a:rPr lang="en-US" dirty="0"/>
              <a:t>Database Management System</a:t>
            </a:r>
          </a:p>
          <a:p>
            <a:pPr marL="342900" indent="-342900">
              <a:buFont typeface="Wingdings" charset="2"/>
              <a:buChar char="§"/>
            </a:pPr>
            <a:r>
              <a:rPr lang="en-US" dirty="0"/>
              <a:t>(SQL)</a:t>
            </a:r>
          </a:p>
        </p:txBody>
      </p:sp>
      <p:sp>
        <p:nvSpPr>
          <p:cNvPr id="6" name="Content Placeholder 4"/>
          <p:cNvSpPr txBox="1">
            <a:spLocks/>
          </p:cNvSpPr>
          <p:nvPr/>
        </p:nvSpPr>
        <p:spPr>
          <a:xfrm>
            <a:off x="6526048" y="2228602"/>
            <a:ext cx="4537885" cy="3406271"/>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Now:</a:t>
            </a:r>
          </a:p>
          <a:p>
            <a:pPr marL="342900" indent="-342900">
              <a:buFont typeface="Wingdings" charset="2"/>
              <a:buChar char="§"/>
            </a:pPr>
            <a:r>
              <a:rPr lang="en-US" dirty="0"/>
              <a:t>Data Lake</a:t>
            </a:r>
          </a:p>
          <a:p>
            <a:pPr marL="342900" indent="-342900">
              <a:buFont typeface="Wingdings" charset="2"/>
              <a:buChar char="§"/>
            </a:pPr>
            <a:r>
              <a:rPr lang="en-US" dirty="0"/>
              <a:t>Data Pool</a:t>
            </a:r>
          </a:p>
          <a:p>
            <a:pPr marL="342900" indent="-342900">
              <a:buFont typeface="Wingdings" charset="2"/>
              <a:buChar char="§"/>
            </a:pPr>
            <a:r>
              <a:rPr lang="en-US" dirty="0"/>
              <a:t>Data swamp?</a:t>
            </a:r>
          </a:p>
          <a:p>
            <a:pPr marL="342900" indent="-342900">
              <a:buFont typeface="Wingdings" charset="2"/>
              <a:buChar char="§"/>
            </a:pPr>
            <a:r>
              <a:rPr lang="en-US" dirty="0"/>
              <a:t>Data graveyard?</a:t>
            </a:r>
          </a:p>
          <a:p>
            <a:pPr marL="342900" indent="-342900">
              <a:buFont typeface="Wingdings" charset="2"/>
              <a:buChar char="§"/>
            </a:pPr>
            <a:r>
              <a:rPr lang="en-US" dirty="0"/>
              <a:t>(NoSQL)</a:t>
            </a:r>
          </a:p>
          <a:p>
            <a:endParaRPr lang="en-US" dirty="0"/>
          </a:p>
        </p:txBody>
      </p:sp>
      <p:cxnSp>
        <p:nvCxnSpPr>
          <p:cNvPr id="7" name="Straight Connector 6"/>
          <p:cNvCxnSpPr/>
          <p:nvPr/>
        </p:nvCxnSpPr>
        <p:spPr>
          <a:xfrm>
            <a:off x="5736932" y="1964562"/>
            <a:ext cx="0" cy="3665586"/>
          </a:xfrm>
          <a:prstGeom prst="line">
            <a:avLst/>
          </a:prstGeom>
        </p:spPr>
        <p:style>
          <a:lnRef idx="2">
            <a:schemeClr val="accent1"/>
          </a:lnRef>
          <a:fillRef idx="0">
            <a:schemeClr val="accent1"/>
          </a:fillRef>
          <a:effectRef idx="1">
            <a:schemeClr val="accent1"/>
          </a:effectRef>
          <a:fontRef idx="minor">
            <a:schemeClr val="tx1"/>
          </a:fontRef>
        </p:style>
      </p:cxnSp>
      <p:sp>
        <p:nvSpPr>
          <p:cNvPr id="2" name="TextBox 1"/>
          <p:cNvSpPr txBox="1"/>
          <p:nvPr/>
        </p:nvSpPr>
        <p:spPr>
          <a:xfrm>
            <a:off x="697582" y="5795872"/>
            <a:ext cx="11136382" cy="430887"/>
          </a:xfrm>
          <a:prstGeom prst="rect">
            <a:avLst/>
          </a:prstGeom>
          <a:noFill/>
        </p:spPr>
        <p:txBody>
          <a:bodyPr wrap="none" rtlCol="0">
            <a:spAutoFit/>
          </a:bodyPr>
          <a:lstStyle/>
          <a:p>
            <a:r>
              <a:rPr lang="en-US" sz="2200" dirty="0">
                <a:latin typeface="Dagny OT"/>
                <a:cs typeface="Dagny OT"/>
              </a:rPr>
              <a:t>Increasingly more of a distinction between the data store and the data management software</a:t>
            </a:r>
          </a:p>
        </p:txBody>
      </p:sp>
    </p:spTree>
    <p:extLst>
      <p:ext uri="{BB962C8B-B14F-4D97-AF65-F5344CB8AC3E}">
        <p14:creationId xmlns:p14="http://schemas.microsoft.com/office/powerpoint/2010/main" val="420077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 Implemented (Automated) DATA Pipeline</a:t>
            </a:r>
          </a:p>
        </p:txBody>
      </p:sp>
      <p:sp>
        <p:nvSpPr>
          <p:cNvPr id="5" name="Content Placeholder 4"/>
          <p:cNvSpPr>
            <a:spLocks noGrp="1"/>
          </p:cNvSpPr>
          <p:nvPr>
            <p:ph idx="1"/>
          </p:nvPr>
        </p:nvSpPr>
        <p:spPr>
          <a:xfrm>
            <a:off x="330783" y="5686636"/>
            <a:ext cx="7736109" cy="645885"/>
          </a:xfrm>
        </p:spPr>
        <p:txBody>
          <a:bodyPr/>
          <a:lstStyle/>
          <a:p>
            <a:r>
              <a:rPr lang="en-US" dirty="0"/>
              <a:t>(as always - beware model ‘drift’!)</a:t>
            </a:r>
          </a:p>
        </p:txBody>
      </p:sp>
      <p:sp>
        <p:nvSpPr>
          <p:cNvPr id="6" name="Content Placeholder 4"/>
          <p:cNvSpPr txBox="1">
            <a:spLocks/>
          </p:cNvSpPr>
          <p:nvPr/>
        </p:nvSpPr>
        <p:spPr>
          <a:xfrm>
            <a:off x="411629" y="1849910"/>
            <a:ext cx="10910632" cy="645885"/>
          </a:xfrm>
          <a:prstGeom prst="rect">
            <a:avLst/>
          </a:prstGeom>
        </p:spPr>
        <p:txBody>
          <a:bodyPr vert="horz" lIns="91440" tIns="45720" rIns="91440" bIns="45720" rtlCol="0" anchor="ctr">
            <a:no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In the </a:t>
            </a:r>
            <a:r>
              <a:rPr lang="en-US" b="1" dirty="0"/>
              <a:t>service delivery context</a:t>
            </a:r>
            <a:r>
              <a:rPr lang="en-US" dirty="0"/>
              <a:t>, you may eventually want one of these…</a:t>
            </a:r>
          </a:p>
        </p:txBody>
      </p:sp>
      <p:pic>
        <p:nvPicPr>
          <p:cNvPr id="7" name="Picture 6"/>
          <p:cNvPicPr>
            <a:picLocks noChangeAspect="1"/>
          </p:cNvPicPr>
          <p:nvPr/>
        </p:nvPicPr>
        <p:blipFill>
          <a:blip r:embed="rId2"/>
          <a:stretch>
            <a:fillRect/>
          </a:stretch>
        </p:blipFill>
        <p:spPr>
          <a:xfrm>
            <a:off x="1559378" y="2698268"/>
            <a:ext cx="8674604" cy="2878356"/>
          </a:xfrm>
          <a:prstGeom prst="rect">
            <a:avLst/>
          </a:prstGeom>
        </p:spPr>
      </p:pic>
      <p:sp>
        <p:nvSpPr>
          <p:cNvPr id="8" name="Right Arrow 7"/>
          <p:cNvSpPr/>
          <p:nvPr/>
        </p:nvSpPr>
        <p:spPr>
          <a:xfrm rot="16200000">
            <a:off x="3229317" y="4034672"/>
            <a:ext cx="565842" cy="380609"/>
          </a:xfrm>
          <a:prstGeom prst="rightArrow">
            <a:avLst/>
          </a:prstGeom>
          <a:solidFill>
            <a:schemeClr val="accent6"/>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9" name="Right Arrow 8"/>
          <p:cNvSpPr/>
          <p:nvPr/>
        </p:nvSpPr>
        <p:spPr>
          <a:xfrm rot="8153278">
            <a:off x="5406890" y="2827187"/>
            <a:ext cx="638666" cy="361949"/>
          </a:xfrm>
          <a:prstGeom prst="rightArrow">
            <a:avLst/>
          </a:prstGeom>
          <a:solidFill>
            <a:schemeClr val="accent6"/>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0" name="Right Arrow 9"/>
          <p:cNvSpPr/>
          <p:nvPr/>
        </p:nvSpPr>
        <p:spPr>
          <a:xfrm rot="18785698">
            <a:off x="5991416" y="5067136"/>
            <a:ext cx="586752" cy="335019"/>
          </a:xfrm>
          <a:prstGeom prst="rightArrow">
            <a:avLst/>
          </a:prstGeom>
          <a:solidFill>
            <a:schemeClr val="accent6"/>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1" name="Right Arrow 10"/>
          <p:cNvSpPr/>
          <p:nvPr/>
        </p:nvSpPr>
        <p:spPr>
          <a:xfrm rot="5400000">
            <a:off x="7988999" y="3666053"/>
            <a:ext cx="667076" cy="418808"/>
          </a:xfrm>
          <a:prstGeom prst="rightArrow">
            <a:avLst/>
          </a:prstGeom>
          <a:solidFill>
            <a:schemeClr val="accent6"/>
          </a:solidFill>
          <a:ln>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2" name="TextBox 11"/>
          <p:cNvSpPr txBox="1"/>
          <p:nvPr/>
        </p:nvSpPr>
        <p:spPr>
          <a:xfrm>
            <a:off x="9339296" y="3340688"/>
            <a:ext cx="2250323" cy="369332"/>
          </a:xfrm>
          <a:prstGeom prst="rect">
            <a:avLst/>
          </a:prstGeom>
          <a:noFill/>
        </p:spPr>
        <p:txBody>
          <a:bodyPr wrap="none" rtlCol="0">
            <a:spAutoFit/>
          </a:bodyPr>
          <a:lstStyle/>
          <a:p>
            <a:r>
              <a:rPr lang="en-US" dirty="0">
                <a:latin typeface="Dagny OT"/>
                <a:cs typeface="Dagny OT"/>
              </a:rPr>
              <a:t>(9 component parts)</a:t>
            </a:r>
          </a:p>
        </p:txBody>
      </p:sp>
    </p:spTree>
    <p:extLst>
      <p:ext uri="{BB962C8B-B14F-4D97-AF65-F5344CB8AC3E}">
        <p14:creationId xmlns:p14="http://schemas.microsoft.com/office/powerpoint/2010/main" val="3778560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Data Model TO Implementation</a:t>
            </a:r>
          </a:p>
        </p:txBody>
      </p:sp>
      <p:sp>
        <p:nvSpPr>
          <p:cNvPr id="3" name="Content Placeholder 2"/>
          <p:cNvSpPr>
            <a:spLocks noGrp="1"/>
          </p:cNvSpPr>
          <p:nvPr>
            <p:ph idx="1"/>
          </p:nvPr>
        </p:nvSpPr>
        <p:spPr/>
        <p:txBody>
          <a:bodyPr/>
          <a:lstStyle/>
          <a:p>
            <a:r>
              <a:rPr lang="en-US" dirty="0"/>
              <a:t>What do we do once we’ve completed a (logical) data model?</a:t>
            </a:r>
          </a:p>
          <a:p>
            <a:pPr marL="342900" indent="-342900">
              <a:buFont typeface="Wingdings" charset="2"/>
              <a:buChar char="§"/>
            </a:pPr>
            <a:r>
              <a:rPr lang="en-US" dirty="0"/>
              <a:t>instantiate the model in your chosen software (e.g. create tables in MySQL)</a:t>
            </a:r>
          </a:p>
          <a:p>
            <a:pPr marL="342900" indent="-342900">
              <a:buFont typeface="Wingdings" charset="2"/>
              <a:buChar char="§"/>
            </a:pPr>
            <a:r>
              <a:rPr lang="en-US" dirty="0"/>
              <a:t>load the data</a:t>
            </a:r>
          </a:p>
          <a:p>
            <a:pPr marL="342900" indent="-342900">
              <a:buFont typeface="Wingdings" charset="2"/>
              <a:buChar char="§"/>
            </a:pPr>
            <a:r>
              <a:rPr lang="en-US" b="1" dirty="0"/>
              <a:t>query</a:t>
            </a:r>
            <a:r>
              <a:rPr lang="en-US" dirty="0"/>
              <a:t> the data:</a:t>
            </a:r>
          </a:p>
          <a:p>
            <a:pPr marL="972900" lvl="1" indent="-342900">
              <a:buFont typeface="Wingdings" charset="2"/>
              <a:buChar char="§"/>
            </a:pPr>
            <a:r>
              <a:rPr lang="en-US" dirty="0"/>
              <a:t>Traditional relational databases use Structured Query Language (SQL)</a:t>
            </a:r>
          </a:p>
          <a:p>
            <a:pPr marL="972900" lvl="1" indent="-342900">
              <a:buFont typeface="Wingdings" charset="2"/>
              <a:buChar char="§"/>
            </a:pPr>
            <a:r>
              <a:rPr lang="en-US" dirty="0"/>
              <a:t>Other types of databases use entirely different query languages (AQL, semantic engines, etc.) or rely on bespoke computer programs (e.g. written in R, Python)</a:t>
            </a:r>
          </a:p>
          <a:p>
            <a:endParaRPr lang="en-US" dirty="0"/>
          </a:p>
        </p:txBody>
      </p:sp>
    </p:spTree>
    <p:extLst>
      <p:ext uri="{BB962C8B-B14F-4D97-AF65-F5344CB8AC3E}">
        <p14:creationId xmlns:p14="http://schemas.microsoft.com/office/powerpoint/2010/main" val="911068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Collection Management</a:t>
            </a:r>
          </a:p>
        </p:txBody>
      </p:sp>
      <p:sp>
        <p:nvSpPr>
          <p:cNvPr id="3" name="Content Placeholder 2"/>
          <p:cNvSpPr>
            <a:spLocks noGrp="1"/>
          </p:cNvSpPr>
          <p:nvPr>
            <p:ph idx="1"/>
          </p:nvPr>
        </p:nvSpPr>
        <p:spPr/>
        <p:txBody>
          <a:bodyPr/>
          <a:lstStyle/>
          <a:p>
            <a:r>
              <a:rPr lang="en-US" dirty="0"/>
              <a:t>Once you’ve created a data collection, you must also manage it! What does this mean? Fundamentally, it means maintaining data in the database that is:</a:t>
            </a:r>
          </a:p>
          <a:p>
            <a:pPr marL="342900" indent="-342900">
              <a:buFont typeface="Wingdings" charset="2"/>
              <a:buChar char="§"/>
            </a:pPr>
            <a:r>
              <a:rPr lang="en-US" dirty="0"/>
              <a:t>accurate,</a:t>
            </a:r>
          </a:p>
          <a:p>
            <a:pPr marL="342900" indent="-342900">
              <a:buFont typeface="Wingdings" charset="2"/>
              <a:buChar char="§"/>
            </a:pPr>
            <a:r>
              <a:rPr lang="en-US" dirty="0"/>
              <a:t>precise,</a:t>
            </a:r>
          </a:p>
          <a:p>
            <a:pPr marL="342900" indent="-342900">
              <a:buFont typeface="Wingdings" charset="2"/>
              <a:buChar char="§"/>
            </a:pPr>
            <a:r>
              <a:rPr lang="en-US" dirty="0"/>
              <a:t>consistent</a:t>
            </a:r>
          </a:p>
          <a:p>
            <a:pPr marL="342900" indent="-342900">
              <a:buFont typeface="Wingdings" charset="2"/>
              <a:buChar char="§"/>
            </a:pPr>
            <a:r>
              <a:rPr lang="en-US" dirty="0"/>
              <a:t>complete</a:t>
            </a:r>
          </a:p>
          <a:p>
            <a:r>
              <a:rPr lang="en-US" dirty="0"/>
              <a:t>Don’t let your data lake turn into a data swamp…</a:t>
            </a:r>
          </a:p>
        </p:txBody>
      </p:sp>
    </p:spTree>
    <p:extLst>
      <p:ext uri="{BB962C8B-B14F-4D97-AF65-F5344CB8AC3E}">
        <p14:creationId xmlns:p14="http://schemas.microsoft.com/office/powerpoint/2010/main" val="23791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An Implemented (Automated) DATA Pipeline</a:t>
            </a:r>
          </a:p>
        </p:txBody>
      </p:sp>
      <p:pic>
        <p:nvPicPr>
          <p:cNvPr id="7" name="Picture 6"/>
          <p:cNvPicPr>
            <a:picLocks noChangeAspect="1"/>
          </p:cNvPicPr>
          <p:nvPr/>
        </p:nvPicPr>
        <p:blipFill>
          <a:blip r:embed="rId2"/>
          <a:stretch>
            <a:fillRect/>
          </a:stretch>
        </p:blipFill>
        <p:spPr>
          <a:xfrm>
            <a:off x="1559378" y="2698268"/>
            <a:ext cx="8674604" cy="2878356"/>
          </a:xfrm>
          <a:prstGeom prst="rect">
            <a:avLst/>
          </a:prstGeom>
        </p:spPr>
      </p:pic>
      <p:pic>
        <p:nvPicPr>
          <p:cNvPr id="3" name="Picture 2"/>
          <p:cNvPicPr>
            <a:picLocks noChangeAspect="1"/>
          </p:cNvPicPr>
          <p:nvPr/>
        </p:nvPicPr>
        <p:blipFill>
          <a:blip r:embed="rId3"/>
          <a:stretch>
            <a:fillRect/>
          </a:stretch>
        </p:blipFill>
        <p:spPr>
          <a:xfrm>
            <a:off x="6940848" y="2896852"/>
            <a:ext cx="1289055" cy="1289055"/>
          </a:xfrm>
          <a:prstGeom prst="rect">
            <a:avLst/>
          </a:prstGeom>
        </p:spPr>
      </p:pic>
      <p:pic>
        <p:nvPicPr>
          <p:cNvPr id="13" name="Picture 12"/>
          <p:cNvPicPr>
            <a:picLocks noChangeAspect="1"/>
          </p:cNvPicPr>
          <p:nvPr/>
        </p:nvPicPr>
        <p:blipFill>
          <a:blip r:embed="rId4"/>
          <a:stretch>
            <a:fillRect/>
          </a:stretch>
        </p:blipFill>
        <p:spPr>
          <a:xfrm>
            <a:off x="3436127" y="4078575"/>
            <a:ext cx="1699407" cy="1699407"/>
          </a:xfrm>
          <a:prstGeom prst="rect">
            <a:avLst/>
          </a:prstGeom>
        </p:spPr>
      </p:pic>
      <p:sp>
        <p:nvSpPr>
          <p:cNvPr id="15" name="Oval 14"/>
          <p:cNvSpPr/>
          <p:nvPr/>
        </p:nvSpPr>
        <p:spPr>
          <a:xfrm>
            <a:off x="3219600" y="2504389"/>
            <a:ext cx="2253720" cy="1645741"/>
          </a:xfrm>
          <a:prstGeom prst="ellipse">
            <a:avLst/>
          </a:prstGeom>
          <a:noFill/>
          <a:ln w="38100" cmpd="sng"/>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93344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Collection</a:t>
            </a:r>
          </a:p>
        </p:txBody>
      </p:sp>
      <p:sp>
        <p:nvSpPr>
          <p:cNvPr id="3" name="Content Placeholder 2"/>
          <p:cNvSpPr>
            <a:spLocks noGrp="1"/>
          </p:cNvSpPr>
          <p:nvPr>
            <p:ph idx="1"/>
          </p:nvPr>
        </p:nvSpPr>
        <p:spPr>
          <a:xfrm>
            <a:off x="581192" y="2012790"/>
            <a:ext cx="6560265" cy="4140767"/>
          </a:xfrm>
        </p:spPr>
        <p:txBody>
          <a:bodyPr/>
          <a:lstStyle/>
          <a:p>
            <a:r>
              <a:rPr lang="en-US" dirty="0"/>
              <a:t>Three functions, historically:</a:t>
            </a:r>
          </a:p>
          <a:p>
            <a:pPr marL="342900" indent="-342900">
              <a:buFont typeface="Wingdings" charset="2"/>
              <a:buChar char="§"/>
            </a:pPr>
            <a:r>
              <a:rPr lang="en-US" dirty="0"/>
              <a:t>Record Keeping (People/Societal Management!)</a:t>
            </a:r>
          </a:p>
          <a:p>
            <a:pPr marL="342900" indent="-342900">
              <a:buFont typeface="Wingdings" charset="2"/>
              <a:buChar char="§"/>
            </a:pPr>
            <a:r>
              <a:rPr lang="en-US" dirty="0"/>
              <a:t>Science - New General Knowledge</a:t>
            </a:r>
          </a:p>
          <a:p>
            <a:pPr marL="342900" indent="-342900">
              <a:buFont typeface="Wingdings" charset="2"/>
              <a:buChar char="§"/>
            </a:pPr>
            <a:r>
              <a:rPr lang="en-US" dirty="0"/>
              <a:t>Intelligence - Business, Military, Police, Social? Domestic? Personal!</a:t>
            </a:r>
          </a:p>
        </p:txBody>
      </p:sp>
      <p:pic>
        <p:nvPicPr>
          <p:cNvPr id="4" name="Picture 3"/>
          <p:cNvPicPr>
            <a:picLocks noChangeAspect="1"/>
          </p:cNvPicPr>
          <p:nvPr/>
        </p:nvPicPr>
        <p:blipFill>
          <a:blip r:embed="rId2"/>
          <a:stretch>
            <a:fillRect/>
          </a:stretch>
        </p:blipFill>
        <p:spPr>
          <a:xfrm>
            <a:off x="7419433" y="2407692"/>
            <a:ext cx="4385214" cy="3557869"/>
          </a:xfrm>
          <a:prstGeom prst="rect">
            <a:avLst/>
          </a:prstGeom>
        </p:spPr>
      </p:pic>
    </p:spTree>
    <p:extLst>
      <p:ext uri="{BB962C8B-B14F-4D97-AF65-F5344CB8AC3E}">
        <p14:creationId xmlns:p14="http://schemas.microsoft.com/office/powerpoint/2010/main" val="1950856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Data Cultures, Different Terms</a:t>
            </a:r>
          </a:p>
        </p:txBody>
      </p:sp>
      <p:sp>
        <p:nvSpPr>
          <p:cNvPr id="3" name="Content Placeholder 2"/>
          <p:cNvSpPr>
            <a:spLocks noGrp="1"/>
          </p:cNvSpPr>
          <p:nvPr>
            <p:ph idx="1"/>
          </p:nvPr>
        </p:nvSpPr>
        <p:spPr>
          <a:xfrm>
            <a:off x="483501" y="2111874"/>
            <a:ext cx="4322963" cy="3368433"/>
          </a:xfrm>
        </p:spPr>
        <p:txBody>
          <a:bodyPr/>
          <a:lstStyle/>
          <a:p>
            <a:r>
              <a:rPr lang="en-US" dirty="0"/>
              <a:t>Business Intelligence:</a:t>
            </a:r>
          </a:p>
          <a:p>
            <a:pPr marL="342900" indent="-342900">
              <a:buFont typeface="Wingdings" charset="2"/>
              <a:buChar char="§"/>
            </a:pPr>
            <a:r>
              <a:rPr lang="en-US" dirty="0"/>
              <a:t>data warehouse + data mart</a:t>
            </a:r>
          </a:p>
          <a:p>
            <a:pPr marL="342900" indent="-342900">
              <a:buFont typeface="Wingdings" charset="2"/>
              <a:buChar char="§"/>
            </a:pPr>
            <a:r>
              <a:rPr lang="en-US" dirty="0"/>
              <a:t>data 'dimension’ (= data set)</a:t>
            </a:r>
          </a:p>
          <a:p>
            <a:pPr marL="342900" indent="-342900">
              <a:buFont typeface="Wingdings" charset="2"/>
              <a:buChar char="§"/>
            </a:pPr>
            <a:r>
              <a:rPr lang="en-US" dirty="0"/>
              <a:t>hierarchical data (slices)</a:t>
            </a:r>
          </a:p>
          <a:p>
            <a:pPr marL="342900" indent="-342900">
              <a:buFont typeface="Wingdings" charset="2"/>
              <a:buChar char="§"/>
            </a:pPr>
            <a:r>
              <a:rPr lang="en-US" dirty="0"/>
              <a:t>data element</a:t>
            </a:r>
          </a:p>
          <a:p>
            <a:pPr marL="342900" indent="-342900">
              <a:buFont typeface="Wingdings" charset="2"/>
              <a:buChar char="§"/>
            </a:pPr>
            <a:r>
              <a:rPr lang="en-US" dirty="0"/>
              <a:t>dimension table + fact table</a:t>
            </a:r>
          </a:p>
        </p:txBody>
      </p:sp>
      <p:sp>
        <p:nvSpPr>
          <p:cNvPr id="4" name="Content Placeholder 2"/>
          <p:cNvSpPr txBox="1">
            <a:spLocks/>
          </p:cNvSpPr>
          <p:nvPr/>
        </p:nvSpPr>
        <p:spPr>
          <a:xfrm>
            <a:off x="4992974" y="2012149"/>
            <a:ext cx="3037333" cy="3450480"/>
          </a:xfrm>
          <a:prstGeom prst="rect">
            <a:avLst/>
          </a:prstGeom>
        </p:spPr>
        <p:txBody>
          <a:bodyPr vert="horz" lIns="91440" tIns="45720" rIns="91440" bIns="45720" rtlCol="0" anchor="ctr">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Science/Statistics:</a:t>
            </a:r>
          </a:p>
          <a:p>
            <a:pPr marL="342900" indent="-342900">
              <a:buFont typeface="Wingdings" charset="2"/>
              <a:buChar char="§"/>
            </a:pPr>
            <a:r>
              <a:rPr lang="en-US" dirty="0"/>
              <a:t>experimental data</a:t>
            </a:r>
          </a:p>
          <a:p>
            <a:pPr marL="342900" indent="-342900">
              <a:buFont typeface="Wingdings" charset="2"/>
              <a:buChar char="§"/>
            </a:pPr>
            <a:r>
              <a:rPr lang="en-US" dirty="0"/>
              <a:t>trials</a:t>
            </a:r>
          </a:p>
          <a:p>
            <a:pPr marL="342900" indent="-342900">
              <a:buFont typeface="Wingdings" charset="2"/>
              <a:buChar char="§"/>
            </a:pPr>
            <a:r>
              <a:rPr lang="en-US" dirty="0"/>
              <a:t>participants</a:t>
            </a:r>
          </a:p>
          <a:p>
            <a:pPr marL="342900" indent="-342900">
              <a:buFont typeface="Wingdings" charset="2"/>
              <a:buChar char="§"/>
            </a:pPr>
            <a:r>
              <a:rPr lang="en-US" dirty="0"/>
              <a:t>variables</a:t>
            </a:r>
          </a:p>
          <a:p>
            <a:pPr marL="342900" indent="-342900">
              <a:buFont typeface="Wingdings" charset="2"/>
              <a:buChar char="§"/>
            </a:pPr>
            <a:r>
              <a:rPr lang="en-US" dirty="0"/>
              <a:t>correlation</a:t>
            </a:r>
          </a:p>
        </p:txBody>
      </p:sp>
      <p:sp>
        <p:nvSpPr>
          <p:cNvPr id="5" name="Content Placeholder 2"/>
          <p:cNvSpPr txBox="1">
            <a:spLocks/>
          </p:cNvSpPr>
          <p:nvPr/>
        </p:nvSpPr>
        <p:spPr>
          <a:xfrm>
            <a:off x="8076142" y="2230617"/>
            <a:ext cx="3705548" cy="3317619"/>
          </a:xfrm>
          <a:prstGeom prst="rect">
            <a:avLst/>
          </a:prstGeom>
        </p:spPr>
        <p:txBody>
          <a:bodyPr vert="horz" lIns="91440" tIns="45720" rIns="91440" bIns="45720" rtlCol="0" anchor="ctr">
            <a:normAutofit lnSpcReduction="10000"/>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2400" kern="1200">
                <a:solidFill>
                  <a:schemeClr val="tx2"/>
                </a:solidFill>
                <a:latin typeface="Dagny OT" panose="020B0504020201020104" pitchFamily="34" charset="77"/>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2000" kern="1200">
                <a:solidFill>
                  <a:schemeClr val="tx2"/>
                </a:solidFill>
                <a:latin typeface="Dagny OT" panose="020B0504020201020104" pitchFamily="34" charset="77"/>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Dagny OT" panose="020B0504020201020104" pitchFamily="34" charset="77"/>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Dagny OT" panose="020B0504020201020104" pitchFamily="34" charset="77"/>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Record Management:</a:t>
            </a:r>
          </a:p>
          <a:p>
            <a:pPr marL="342900" indent="-342900">
              <a:buFont typeface="Wingdings" charset="2"/>
              <a:buChar char="§"/>
            </a:pPr>
            <a:r>
              <a:rPr lang="en-US" dirty="0"/>
              <a:t>information architecture</a:t>
            </a:r>
          </a:p>
          <a:p>
            <a:pPr marL="342900" indent="-342900">
              <a:buFont typeface="Wingdings" charset="2"/>
              <a:buChar char="§"/>
            </a:pPr>
            <a:r>
              <a:rPr lang="en-US" dirty="0"/>
              <a:t>file plan</a:t>
            </a:r>
          </a:p>
          <a:p>
            <a:pPr marL="342900" indent="-342900">
              <a:buFont typeface="Wingdings" charset="2"/>
              <a:buChar char="§"/>
            </a:pPr>
            <a:r>
              <a:rPr lang="en-US" dirty="0"/>
              <a:t>Information resource</a:t>
            </a:r>
          </a:p>
          <a:p>
            <a:pPr marL="342900" indent="-342900">
              <a:buFont typeface="Wingdings" charset="2"/>
              <a:buChar char="§"/>
            </a:pPr>
            <a:r>
              <a:rPr lang="en-US" dirty="0"/>
              <a:t>field</a:t>
            </a:r>
          </a:p>
          <a:p>
            <a:pPr marL="342900" indent="-342900">
              <a:buFont typeface="Wingdings" charset="2"/>
              <a:buChar char="§"/>
            </a:pPr>
            <a:r>
              <a:rPr lang="en-US" dirty="0"/>
              <a:t>form</a:t>
            </a:r>
          </a:p>
          <a:p>
            <a:pPr marL="342900" indent="-342900">
              <a:buFont typeface="Wingdings" charset="2"/>
              <a:buChar char="§"/>
            </a:pPr>
            <a:r>
              <a:rPr lang="en-US" dirty="0"/>
              <a:t>subject</a:t>
            </a:r>
          </a:p>
        </p:txBody>
      </p:sp>
      <p:cxnSp>
        <p:nvCxnSpPr>
          <p:cNvPr id="8" name="Straight Connector 7"/>
          <p:cNvCxnSpPr/>
          <p:nvPr/>
        </p:nvCxnSpPr>
        <p:spPr>
          <a:xfrm>
            <a:off x="4816888" y="1964562"/>
            <a:ext cx="0" cy="3665586"/>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940948" y="1973214"/>
            <a:ext cx="0" cy="3665586"/>
          </a:xfrm>
          <a:prstGeom prst="line">
            <a:avLst/>
          </a:prstGeom>
        </p:spPr>
        <p:style>
          <a:lnRef idx="2">
            <a:schemeClr val="accent1"/>
          </a:lnRef>
          <a:fillRef idx="0">
            <a:schemeClr val="accent1"/>
          </a:fillRef>
          <a:effectRef idx="1">
            <a:schemeClr val="accent1"/>
          </a:effectRef>
          <a:fontRef idx="minor">
            <a:schemeClr val="tx1"/>
          </a:fontRef>
        </p:style>
      </p:cxnSp>
      <p:sp>
        <p:nvSpPr>
          <p:cNvPr id="6" name="Left-Right Arrow 5"/>
          <p:cNvSpPr/>
          <p:nvPr/>
        </p:nvSpPr>
        <p:spPr>
          <a:xfrm>
            <a:off x="643921" y="5956863"/>
            <a:ext cx="10642567" cy="482989"/>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Data Science</a:t>
            </a:r>
          </a:p>
        </p:txBody>
      </p:sp>
      <p:sp>
        <p:nvSpPr>
          <p:cNvPr id="7" name="TextBox 6"/>
          <p:cNvSpPr txBox="1"/>
          <p:nvPr/>
        </p:nvSpPr>
        <p:spPr>
          <a:xfrm>
            <a:off x="1985432" y="5652768"/>
            <a:ext cx="650947" cy="369332"/>
          </a:xfrm>
          <a:prstGeom prst="rect">
            <a:avLst/>
          </a:prstGeom>
          <a:noFill/>
        </p:spPr>
        <p:txBody>
          <a:bodyPr wrap="none" rtlCol="0">
            <a:spAutoFit/>
          </a:bodyPr>
          <a:lstStyle/>
          <a:p>
            <a:r>
              <a:rPr lang="en-US" dirty="0">
                <a:latin typeface="Dagny OT"/>
                <a:cs typeface="Dagny OT"/>
              </a:rPr>
              <a:t>Data</a:t>
            </a:r>
          </a:p>
        </p:txBody>
      </p:sp>
      <p:sp>
        <p:nvSpPr>
          <p:cNvPr id="10" name="TextBox 9"/>
          <p:cNvSpPr txBox="1"/>
          <p:nvPr/>
        </p:nvSpPr>
        <p:spPr>
          <a:xfrm>
            <a:off x="5697274" y="5662060"/>
            <a:ext cx="1287532" cy="369332"/>
          </a:xfrm>
          <a:prstGeom prst="rect">
            <a:avLst/>
          </a:prstGeom>
          <a:noFill/>
        </p:spPr>
        <p:txBody>
          <a:bodyPr wrap="none" rtlCol="0">
            <a:spAutoFit/>
          </a:bodyPr>
          <a:lstStyle/>
          <a:p>
            <a:r>
              <a:rPr lang="en-US" dirty="0">
                <a:latin typeface="Dagny OT"/>
                <a:cs typeface="Dagny OT"/>
              </a:rPr>
              <a:t>Knowledge</a:t>
            </a:r>
          </a:p>
        </p:txBody>
      </p:sp>
      <p:sp>
        <p:nvSpPr>
          <p:cNvPr id="11" name="TextBox 10"/>
          <p:cNvSpPr txBox="1"/>
          <p:nvPr/>
        </p:nvSpPr>
        <p:spPr>
          <a:xfrm>
            <a:off x="8962012" y="5635580"/>
            <a:ext cx="1297046" cy="369332"/>
          </a:xfrm>
          <a:prstGeom prst="rect">
            <a:avLst/>
          </a:prstGeom>
          <a:noFill/>
        </p:spPr>
        <p:txBody>
          <a:bodyPr wrap="none" rtlCol="0">
            <a:spAutoFit/>
          </a:bodyPr>
          <a:lstStyle/>
          <a:p>
            <a:r>
              <a:rPr lang="en-US" dirty="0">
                <a:latin typeface="Dagny OT"/>
                <a:cs typeface="Dagny OT"/>
              </a:rPr>
              <a:t>Information</a:t>
            </a:r>
          </a:p>
        </p:txBody>
      </p:sp>
    </p:spTree>
    <p:extLst>
      <p:ext uri="{BB962C8B-B14F-4D97-AF65-F5344CB8AC3E}">
        <p14:creationId xmlns:p14="http://schemas.microsoft.com/office/powerpoint/2010/main" val="216723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 Computers! And Computer Science!</a:t>
            </a:r>
          </a:p>
        </p:txBody>
      </p:sp>
      <p:sp>
        <p:nvSpPr>
          <p:cNvPr id="3" name="Content Placeholder 2"/>
          <p:cNvSpPr>
            <a:spLocks noGrp="1"/>
          </p:cNvSpPr>
          <p:nvPr>
            <p:ph idx="1"/>
          </p:nvPr>
        </p:nvSpPr>
        <p:spPr>
          <a:xfrm>
            <a:off x="776576" y="2258650"/>
            <a:ext cx="6844173" cy="4140767"/>
          </a:xfrm>
        </p:spPr>
        <p:txBody>
          <a:bodyPr/>
          <a:lstStyle/>
          <a:p>
            <a:r>
              <a:rPr lang="en-US" dirty="0"/>
              <a:t>Computer science (and information science) has its own theoretical, </a:t>
            </a:r>
            <a:r>
              <a:rPr lang="en-US" b="1" dirty="0"/>
              <a:t>fundamental</a:t>
            </a:r>
            <a:r>
              <a:rPr lang="en-US" dirty="0"/>
              <a:t> viewpoint about data, and information.</a:t>
            </a:r>
          </a:p>
          <a:p>
            <a:r>
              <a:rPr lang="en-US" dirty="0"/>
              <a:t>Computers operate over data in a fundamental sense - 1s and 0s that represent numbers, letters, etc. – </a:t>
            </a:r>
            <a:r>
              <a:rPr lang="en-US" b="1" dirty="0"/>
              <a:t>data becomes digital</a:t>
            </a:r>
            <a:r>
              <a:rPr lang="en-US" dirty="0"/>
              <a:t>.</a:t>
            </a:r>
            <a:endParaRPr lang="en-US" b="1" dirty="0"/>
          </a:p>
          <a:p>
            <a:r>
              <a:rPr lang="en-US" dirty="0"/>
              <a:t>Pragmatically, data is now stored on computers, and is accessible through our world-wide computer network.</a:t>
            </a:r>
          </a:p>
        </p:txBody>
      </p:sp>
      <p:pic>
        <p:nvPicPr>
          <p:cNvPr id="4" name="Picture 3"/>
          <p:cNvPicPr>
            <a:picLocks noChangeAspect="1"/>
          </p:cNvPicPr>
          <p:nvPr/>
        </p:nvPicPr>
        <p:blipFill>
          <a:blip r:embed="rId2"/>
          <a:stretch>
            <a:fillRect/>
          </a:stretch>
        </p:blipFill>
        <p:spPr>
          <a:xfrm>
            <a:off x="7829316" y="2714361"/>
            <a:ext cx="3949700" cy="2387600"/>
          </a:xfrm>
          <a:prstGeom prst="rect">
            <a:avLst/>
          </a:prstGeom>
        </p:spPr>
      </p:pic>
    </p:spTree>
    <p:extLst>
      <p:ext uri="{BB962C8B-B14F-4D97-AF65-F5344CB8AC3E}">
        <p14:creationId xmlns:p14="http://schemas.microsoft.com/office/powerpoint/2010/main" val="3904646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DECAYS</a:t>
            </a:r>
          </a:p>
        </p:txBody>
      </p:sp>
      <p:sp>
        <p:nvSpPr>
          <p:cNvPr id="3" name="Content Placeholder 2"/>
          <p:cNvSpPr>
            <a:spLocks noGrp="1"/>
          </p:cNvSpPr>
          <p:nvPr>
            <p:ph idx="1"/>
          </p:nvPr>
        </p:nvSpPr>
        <p:spPr>
          <a:xfrm>
            <a:off x="420211" y="1965834"/>
            <a:ext cx="8111730" cy="4140767"/>
          </a:xfrm>
        </p:spPr>
        <p:txBody>
          <a:bodyPr/>
          <a:lstStyle/>
          <a:p>
            <a:r>
              <a:rPr lang="en-US" dirty="0"/>
              <a:t>Data ages over time - it has a shelf life. </a:t>
            </a:r>
          </a:p>
          <a:p>
            <a:r>
              <a:rPr lang="en-US" dirty="0"/>
              <a:t>We use the phrase "rotten data” or "decaying data”:</a:t>
            </a:r>
          </a:p>
          <a:p>
            <a:pPr marL="342900" indent="-342900">
              <a:buFont typeface="Wingdings" charset="2"/>
              <a:buChar char="§"/>
            </a:pPr>
            <a:r>
              <a:rPr lang="en-US" b="1" dirty="0"/>
              <a:t>literally</a:t>
            </a:r>
            <a:r>
              <a:rPr lang="en-US" dirty="0"/>
              <a:t> - in the sense that the data storage medium might decay</a:t>
            </a:r>
          </a:p>
          <a:p>
            <a:pPr marL="342900" indent="-342900">
              <a:buFont typeface="Wingdings" charset="2"/>
              <a:buChar char="§"/>
            </a:pPr>
            <a:r>
              <a:rPr lang="en-US" b="1" dirty="0"/>
              <a:t>metaphorically</a:t>
            </a:r>
            <a:r>
              <a:rPr lang="en-US" dirty="0"/>
              <a:t> - when the data no longer accurately </a:t>
            </a:r>
            <a:r>
              <a:rPr lang="en-US" b="1" dirty="0"/>
              <a:t>represents</a:t>
            </a:r>
            <a:r>
              <a:rPr lang="en-US" dirty="0"/>
              <a:t> the relevant objects and relationships or even when those objects no longer exist in the same way</a:t>
            </a:r>
          </a:p>
          <a:p>
            <a:r>
              <a:rPr lang="en-US" dirty="0"/>
              <a:t>Your data must be ‘fresh’, ‘current’, not ‘stale’ (context and model dependent!)</a:t>
            </a:r>
          </a:p>
        </p:txBody>
      </p:sp>
      <p:pic>
        <p:nvPicPr>
          <p:cNvPr id="5" name="Picture 4"/>
          <p:cNvPicPr>
            <a:picLocks noChangeAspect="1"/>
          </p:cNvPicPr>
          <p:nvPr/>
        </p:nvPicPr>
        <p:blipFill>
          <a:blip r:embed="rId2"/>
          <a:stretch>
            <a:fillRect/>
          </a:stretch>
        </p:blipFill>
        <p:spPr>
          <a:xfrm>
            <a:off x="8746731" y="2044626"/>
            <a:ext cx="2933269" cy="3911025"/>
          </a:xfrm>
          <a:prstGeom prst="rect">
            <a:avLst/>
          </a:prstGeom>
        </p:spPr>
      </p:pic>
    </p:spTree>
    <p:extLst>
      <p:ext uri="{BB962C8B-B14F-4D97-AF65-F5344CB8AC3E}">
        <p14:creationId xmlns:p14="http://schemas.microsoft.com/office/powerpoint/2010/main" val="316190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Core Concepts</a:t>
            </a:r>
          </a:p>
        </p:txBody>
      </p:sp>
      <p:sp>
        <p:nvSpPr>
          <p:cNvPr id="5" name="Content Placeholder 4"/>
          <p:cNvSpPr>
            <a:spLocks noGrp="1"/>
          </p:cNvSpPr>
          <p:nvPr>
            <p:ph idx="1"/>
          </p:nvPr>
        </p:nvSpPr>
        <p:spPr>
          <a:xfrm>
            <a:off x="581192" y="1983728"/>
            <a:ext cx="5589708" cy="4140767"/>
          </a:xfrm>
        </p:spPr>
        <p:txBody>
          <a:bodyPr/>
          <a:lstStyle/>
          <a:p>
            <a:r>
              <a:rPr lang="en-US" dirty="0"/>
              <a:t>How do we cut across all of the different disciplines that use data?</a:t>
            </a:r>
          </a:p>
          <a:p>
            <a:r>
              <a:rPr lang="en-US" dirty="0"/>
              <a:t>Core (systems) concepts or elements:</a:t>
            </a:r>
          </a:p>
          <a:p>
            <a:pPr marL="342900" indent="-342900">
              <a:buFont typeface="Wingdings" charset="2"/>
              <a:buChar char="§"/>
            </a:pPr>
            <a:r>
              <a:rPr lang="en-US" dirty="0"/>
              <a:t>object – attributes (concrete or abstract)</a:t>
            </a:r>
          </a:p>
          <a:p>
            <a:pPr marL="342900" indent="-342900">
              <a:buFont typeface="Wingdings" charset="2"/>
              <a:buChar char="§"/>
            </a:pPr>
            <a:r>
              <a:rPr lang="en-US" dirty="0"/>
              <a:t>multiple objects -</a:t>
            </a:r>
            <a:r>
              <a:rPr lang="en-US" b="1" dirty="0"/>
              <a:t> relationships </a:t>
            </a:r>
            <a:r>
              <a:rPr lang="en-US" dirty="0"/>
              <a:t>between these objects/attributes</a:t>
            </a:r>
          </a:p>
          <a:p>
            <a:pPr marL="342900" indent="-342900">
              <a:buFont typeface="Wingdings" charset="2"/>
              <a:buChar char="§"/>
            </a:pPr>
            <a:r>
              <a:rPr lang="en-US" dirty="0"/>
              <a:t>how these elements change over time</a:t>
            </a:r>
          </a:p>
        </p:txBody>
      </p:sp>
      <p:pic>
        <p:nvPicPr>
          <p:cNvPr id="3" name="Picture 2"/>
          <p:cNvPicPr>
            <a:picLocks noChangeAspect="1"/>
          </p:cNvPicPr>
          <p:nvPr/>
        </p:nvPicPr>
        <p:blipFill>
          <a:blip r:embed="rId2"/>
          <a:stretch>
            <a:fillRect/>
          </a:stretch>
        </p:blipFill>
        <p:spPr>
          <a:xfrm>
            <a:off x="7121507" y="1896333"/>
            <a:ext cx="4379621" cy="4254997"/>
          </a:xfrm>
          <a:prstGeom prst="rect">
            <a:avLst/>
          </a:prstGeom>
        </p:spPr>
      </p:pic>
    </p:spTree>
    <p:extLst>
      <p:ext uri="{BB962C8B-B14F-4D97-AF65-F5344CB8AC3E}">
        <p14:creationId xmlns:p14="http://schemas.microsoft.com/office/powerpoint/2010/main" val="3960295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vidend">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Dividend">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8823</TotalTime>
  <Words>1797</Words>
  <Application>Microsoft Macintosh PowerPoint</Application>
  <PresentationFormat>Widescreen</PresentationFormat>
  <Paragraphs>210</Paragraphs>
  <Slides>31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Dagny OT</vt:lpstr>
      <vt:lpstr>Gill Sans MT</vt:lpstr>
      <vt:lpstr>Helvetica Light</vt:lpstr>
      <vt:lpstr>Wingdings</vt:lpstr>
      <vt:lpstr>Wingdings 2</vt:lpstr>
      <vt:lpstr>Dividend</vt:lpstr>
      <vt:lpstr>Data + Information Architecture</vt:lpstr>
      <vt:lpstr>The (Messy) Analysis Process</vt:lpstr>
      <vt:lpstr>An Implemented (Automated) DATA Pipeline</vt:lpstr>
      <vt:lpstr>An Implemented (Automated) DATA Pipeline</vt:lpstr>
      <vt:lpstr>Motivations For Collection</vt:lpstr>
      <vt:lpstr>Different Data Cultures, Different Terms</vt:lpstr>
      <vt:lpstr>Enter Computers! And Computer Science!</vt:lpstr>
      <vt:lpstr>Data DECAYS</vt:lpstr>
      <vt:lpstr>Core Concepts</vt:lpstr>
      <vt:lpstr>Relationships Within Systems</vt:lpstr>
      <vt:lpstr>Formal Conceptual Modelling Languages</vt:lpstr>
      <vt:lpstr>Methodological Models</vt:lpstr>
      <vt:lpstr>An Implemented (Automated) DATA Pipeline</vt:lpstr>
      <vt:lpstr>What Is Data Modelling</vt:lpstr>
      <vt:lpstr>Ontology – Knowledge Model</vt:lpstr>
      <vt:lpstr>Metadata To Provide Context</vt:lpstr>
      <vt:lpstr>Structured vs Unstructured Data</vt:lpstr>
      <vt:lpstr>What Is Data Modelling</vt:lpstr>
      <vt:lpstr>Key - value stores and triple stores</vt:lpstr>
      <vt:lpstr>Examples</vt:lpstr>
      <vt:lpstr>Graph Databases</vt:lpstr>
      <vt:lpstr>Relational databases</vt:lpstr>
      <vt:lpstr>Pros, Cons and Use Cases of Each</vt:lpstr>
      <vt:lpstr>A note on flat files and spreadsheets</vt:lpstr>
      <vt:lpstr>A note on flat files and spreadsheets</vt:lpstr>
      <vt:lpstr>Some Tools and Buzzwords</vt:lpstr>
      <vt:lpstr>Implementing Your Model</vt:lpstr>
      <vt:lpstr>Role of Data Management Software</vt:lpstr>
      <vt:lpstr>A Data What???</vt:lpstr>
      <vt:lpstr>From Data Model TO Implementation</vt:lpstr>
      <vt:lpstr>Data Collection Management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universals</dc:title>
  <dc:creator>pboily</dc:creator>
  <cp:lastModifiedBy>Patrick Boily</cp:lastModifiedBy>
  <cp:revision>582</cp:revision>
  <dcterms:created xsi:type="dcterms:W3CDTF">2018-12-12T19:39:04Z</dcterms:created>
  <dcterms:modified xsi:type="dcterms:W3CDTF">2019-10-27T20:13:12Z</dcterms:modified>
</cp:coreProperties>
</file>

<file path=docProps/thumbnail.jpeg>
</file>